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5"/>
  </p:handoutMasterIdLst>
  <p:sldIdLst>
    <p:sldId id="257" r:id="rId3"/>
  </p:sldIdLst>
  <p:sldSz cx="42803445" cy="3027489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6387" autoAdjust="0"/>
  </p:normalViewPr>
  <p:slideViewPr>
    <p:cSldViewPr showGuides="1">
      <p:cViewPr>
        <p:scale>
          <a:sx n="25" d="100"/>
          <a:sy n="25" d="100"/>
        </p:scale>
        <p:origin x="1032" y="174"/>
      </p:cViewPr>
      <p:guideLst>
        <p:guide orient="horz" pos="9468"/>
        <p:guide pos="135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FF35A-B71F-4680-A73F-12202B7A13C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3B2AC-1625-48D0-8704-81B0AE77827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C03B2AC-1625-48D0-8704-81B0AE77827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90"/>
            </a:lvl1pPr>
          </a:lstStyle>
          <a:p>
            <a:r>
              <a:rPr lang="zh-CN" altLang="en-US"/>
              <a:t>单击此处编辑母版标题样式</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665" indent="0" algn="ctr">
              <a:buNone/>
              <a:defRPr sz="8830"/>
            </a:lvl2pPr>
            <a:lvl3pPr marL="4036695" indent="0" algn="ctr">
              <a:buNone/>
              <a:defRPr sz="7945"/>
            </a:lvl3pPr>
            <a:lvl4pPr marL="6055360" indent="0" algn="ctr">
              <a:buNone/>
              <a:defRPr sz="7065"/>
            </a:lvl4pPr>
            <a:lvl5pPr marL="8073390" indent="0" algn="ctr">
              <a:buNone/>
              <a:defRPr sz="7065"/>
            </a:lvl5pPr>
            <a:lvl6pPr marL="10092055" indent="0" algn="ctr">
              <a:buNone/>
              <a:defRPr sz="7065"/>
            </a:lvl6pPr>
            <a:lvl7pPr marL="12110085" indent="0" algn="ctr">
              <a:buNone/>
              <a:defRPr sz="7065"/>
            </a:lvl7pPr>
            <a:lvl8pPr marL="14128750" indent="0" algn="ctr">
              <a:buNone/>
              <a:defRPr sz="7065"/>
            </a:lvl8pPr>
            <a:lvl9pPr marL="16146780" indent="0" algn="ctr">
              <a:buNone/>
              <a:defRPr sz="706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2A22A9F-E4AA-4C97-A3CA-F146BB88C61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38CFC2-5873-4ED9-891B-4B48F6BD638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2A22A9F-E4AA-4C97-A3CA-F146BB88C61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38CFC2-5873-4ED9-891B-4B48F6BD638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2A22A9F-E4AA-4C97-A3CA-F146BB88C61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38CFC2-5873-4ED9-891B-4B48F6BD638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2A22A9F-E4AA-4C97-A3CA-F146BB88C61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38CFC2-5873-4ED9-891B-4B48F6BD638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90"/>
            </a:lvl1pPr>
          </a:lstStyle>
          <a:p>
            <a:r>
              <a:rPr lang="zh-CN" altLang="en-US"/>
              <a:t>单击此处编辑母版标题样式</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665" indent="0">
              <a:buNone/>
              <a:defRPr sz="8830">
                <a:solidFill>
                  <a:schemeClr val="tx1">
                    <a:tint val="75000"/>
                  </a:schemeClr>
                </a:solidFill>
              </a:defRPr>
            </a:lvl2pPr>
            <a:lvl3pPr marL="4036695" indent="0">
              <a:buNone/>
              <a:defRPr sz="7945">
                <a:solidFill>
                  <a:schemeClr val="tx1">
                    <a:tint val="75000"/>
                  </a:schemeClr>
                </a:solidFill>
              </a:defRPr>
            </a:lvl3pPr>
            <a:lvl4pPr marL="6055360" indent="0">
              <a:buNone/>
              <a:defRPr sz="7065">
                <a:solidFill>
                  <a:schemeClr val="tx1">
                    <a:tint val="75000"/>
                  </a:schemeClr>
                </a:solidFill>
              </a:defRPr>
            </a:lvl4pPr>
            <a:lvl5pPr marL="8073390" indent="0">
              <a:buNone/>
              <a:defRPr sz="7065">
                <a:solidFill>
                  <a:schemeClr val="tx1">
                    <a:tint val="75000"/>
                  </a:schemeClr>
                </a:solidFill>
              </a:defRPr>
            </a:lvl5pPr>
            <a:lvl6pPr marL="10092055" indent="0">
              <a:buNone/>
              <a:defRPr sz="7065">
                <a:solidFill>
                  <a:schemeClr val="tx1">
                    <a:tint val="75000"/>
                  </a:schemeClr>
                </a:solidFill>
              </a:defRPr>
            </a:lvl6pPr>
            <a:lvl7pPr marL="12110085" indent="0">
              <a:buNone/>
              <a:defRPr sz="7065">
                <a:solidFill>
                  <a:schemeClr val="tx1">
                    <a:tint val="75000"/>
                  </a:schemeClr>
                </a:solidFill>
              </a:defRPr>
            </a:lvl7pPr>
            <a:lvl8pPr marL="14128750" indent="0">
              <a:buNone/>
              <a:defRPr sz="7065">
                <a:solidFill>
                  <a:schemeClr val="tx1">
                    <a:tint val="75000"/>
                  </a:schemeClr>
                </a:solidFill>
              </a:defRPr>
            </a:lvl8pPr>
            <a:lvl9pPr marL="16146780" indent="0">
              <a:buNone/>
              <a:defRPr sz="706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72A22A9F-E4AA-4C97-A3CA-F146BB88C61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38CFC2-5873-4ED9-891B-4B48F6BD638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2A22A9F-E4AA-4C97-A3CA-F146BB88C61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B38CFC2-5873-4ED9-891B-4B48F6BD638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665" indent="0">
              <a:buNone/>
              <a:defRPr sz="8830" b="1"/>
            </a:lvl2pPr>
            <a:lvl3pPr marL="4036695" indent="0">
              <a:buNone/>
              <a:defRPr sz="7945" b="1"/>
            </a:lvl3pPr>
            <a:lvl4pPr marL="6055360" indent="0">
              <a:buNone/>
              <a:defRPr sz="7065" b="1"/>
            </a:lvl4pPr>
            <a:lvl5pPr marL="8073390" indent="0">
              <a:buNone/>
              <a:defRPr sz="7065" b="1"/>
            </a:lvl5pPr>
            <a:lvl6pPr marL="10092055" indent="0">
              <a:buNone/>
              <a:defRPr sz="7065" b="1"/>
            </a:lvl6pPr>
            <a:lvl7pPr marL="12110085" indent="0">
              <a:buNone/>
              <a:defRPr sz="7065" b="1"/>
            </a:lvl7pPr>
            <a:lvl8pPr marL="14128750" indent="0">
              <a:buNone/>
              <a:defRPr sz="7065" b="1"/>
            </a:lvl8pPr>
            <a:lvl9pPr marL="16146780" indent="0">
              <a:buNone/>
              <a:defRPr sz="706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2948339" y="11058863"/>
            <a:ext cx="18107995" cy="1626592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665" indent="0">
              <a:buNone/>
              <a:defRPr sz="8830" b="1"/>
            </a:lvl2pPr>
            <a:lvl3pPr marL="4036695" indent="0">
              <a:buNone/>
              <a:defRPr sz="7945" b="1"/>
            </a:lvl3pPr>
            <a:lvl4pPr marL="6055360" indent="0">
              <a:buNone/>
              <a:defRPr sz="7065" b="1"/>
            </a:lvl4pPr>
            <a:lvl5pPr marL="8073390" indent="0">
              <a:buNone/>
              <a:defRPr sz="7065" b="1"/>
            </a:lvl5pPr>
            <a:lvl6pPr marL="10092055" indent="0">
              <a:buNone/>
              <a:defRPr sz="7065" b="1"/>
            </a:lvl6pPr>
            <a:lvl7pPr marL="12110085" indent="0">
              <a:buNone/>
              <a:defRPr sz="7065" b="1"/>
            </a:lvl7pPr>
            <a:lvl8pPr marL="14128750" indent="0">
              <a:buNone/>
              <a:defRPr sz="7065" b="1"/>
            </a:lvl8pPr>
            <a:lvl9pPr marL="16146780" indent="0">
              <a:buNone/>
              <a:defRPr sz="706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21669408" y="11058863"/>
            <a:ext cx="18197174" cy="1626592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2A22A9F-E4AA-4C97-A3CA-F146BB88C61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B38CFC2-5873-4ED9-891B-4B48F6BD638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2A22A9F-E4AA-4C97-A3CA-F146BB88C61A}"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B38CFC2-5873-4ED9-891B-4B48F6BD638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22A9F-E4AA-4C97-A3CA-F146BB88C61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B38CFC2-5873-4ED9-891B-4B48F6BD638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5"/>
            </a:lvl1pPr>
          </a:lstStyle>
          <a:p>
            <a:r>
              <a:rPr lang="zh-CN" altLang="en-US"/>
              <a:t>单击此处编辑母版标题样式</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5"/>
            </a:lvl1pPr>
            <a:lvl2pPr>
              <a:defRPr sz="12360"/>
            </a:lvl2pPr>
            <a:lvl3pPr>
              <a:defRPr sz="10595"/>
            </a:lvl3pPr>
            <a:lvl4pPr>
              <a:defRPr sz="8830"/>
            </a:lvl4pPr>
            <a:lvl5pPr>
              <a:defRPr sz="8830"/>
            </a:lvl5pPr>
            <a:lvl6pPr>
              <a:defRPr sz="8830"/>
            </a:lvl6pPr>
            <a:lvl7pPr>
              <a:defRPr sz="8830"/>
            </a:lvl7pPr>
            <a:lvl8pPr>
              <a:defRPr sz="8830"/>
            </a:lvl8pPr>
            <a:lvl9pPr>
              <a:defRPr sz="883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5"/>
            </a:lvl1pPr>
            <a:lvl2pPr marL="2018665" indent="0">
              <a:buNone/>
              <a:defRPr sz="6180"/>
            </a:lvl2pPr>
            <a:lvl3pPr marL="4036695" indent="0">
              <a:buNone/>
              <a:defRPr sz="5300"/>
            </a:lvl3pPr>
            <a:lvl4pPr marL="6055360" indent="0">
              <a:buNone/>
              <a:defRPr sz="4415"/>
            </a:lvl4pPr>
            <a:lvl5pPr marL="8073390" indent="0">
              <a:buNone/>
              <a:defRPr sz="4415"/>
            </a:lvl5pPr>
            <a:lvl6pPr marL="10092055" indent="0">
              <a:buNone/>
              <a:defRPr sz="4415"/>
            </a:lvl6pPr>
            <a:lvl7pPr marL="12110085" indent="0">
              <a:buNone/>
              <a:defRPr sz="4415"/>
            </a:lvl7pPr>
            <a:lvl8pPr marL="14128750" indent="0">
              <a:buNone/>
              <a:defRPr sz="4415"/>
            </a:lvl8pPr>
            <a:lvl9pPr marL="16146780" indent="0">
              <a:buNone/>
              <a:defRPr sz="441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72A22A9F-E4AA-4C97-A3CA-F146BB88C61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B38CFC2-5873-4ED9-891B-4B48F6BD638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5"/>
            </a:lvl1pPr>
            <a:lvl2pPr marL="2018665" indent="0">
              <a:buNone/>
              <a:defRPr sz="12360"/>
            </a:lvl2pPr>
            <a:lvl3pPr marL="4036695" indent="0">
              <a:buNone/>
              <a:defRPr sz="10595"/>
            </a:lvl3pPr>
            <a:lvl4pPr marL="6055360" indent="0">
              <a:buNone/>
              <a:defRPr sz="8830"/>
            </a:lvl4pPr>
            <a:lvl5pPr marL="8073390" indent="0">
              <a:buNone/>
              <a:defRPr sz="8830"/>
            </a:lvl5pPr>
            <a:lvl6pPr marL="10092055" indent="0">
              <a:buNone/>
              <a:defRPr sz="8830"/>
            </a:lvl6pPr>
            <a:lvl7pPr marL="12110085" indent="0">
              <a:buNone/>
              <a:defRPr sz="8830"/>
            </a:lvl7pPr>
            <a:lvl8pPr marL="14128750" indent="0">
              <a:buNone/>
              <a:defRPr sz="8830"/>
            </a:lvl8pPr>
            <a:lvl9pPr marL="16146780" indent="0">
              <a:buNone/>
              <a:defRPr sz="8830"/>
            </a:lvl9pPr>
          </a:lstStyle>
          <a:p>
            <a:r>
              <a:rPr lang="zh-CN" altLang="en-US"/>
              <a:t>单击图标添加图片</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5"/>
            </a:lvl1pPr>
            <a:lvl2pPr marL="2018665" indent="0">
              <a:buNone/>
              <a:defRPr sz="6180"/>
            </a:lvl2pPr>
            <a:lvl3pPr marL="4036695" indent="0">
              <a:buNone/>
              <a:defRPr sz="5300"/>
            </a:lvl3pPr>
            <a:lvl4pPr marL="6055360" indent="0">
              <a:buNone/>
              <a:defRPr sz="4415"/>
            </a:lvl4pPr>
            <a:lvl5pPr marL="8073390" indent="0">
              <a:buNone/>
              <a:defRPr sz="4415"/>
            </a:lvl5pPr>
            <a:lvl6pPr marL="10092055" indent="0">
              <a:buNone/>
              <a:defRPr sz="4415"/>
            </a:lvl6pPr>
            <a:lvl7pPr marL="12110085" indent="0">
              <a:buNone/>
              <a:defRPr sz="4415"/>
            </a:lvl7pPr>
            <a:lvl8pPr marL="14128750" indent="0">
              <a:buNone/>
              <a:defRPr sz="4415"/>
            </a:lvl8pPr>
            <a:lvl9pPr marL="16146780" indent="0">
              <a:buNone/>
              <a:defRPr sz="441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72A22A9F-E4AA-4C97-A3CA-F146BB88C61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B38CFC2-5873-4ED9-891B-4B48F6BD638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300">
                <a:solidFill>
                  <a:schemeClr val="tx1">
                    <a:tint val="75000"/>
                  </a:schemeClr>
                </a:solidFill>
              </a:defRPr>
            </a:lvl1pPr>
          </a:lstStyle>
          <a:p>
            <a:fld id="{72A22A9F-E4AA-4C97-A3CA-F146BB88C61A}" type="datetimeFigureOut">
              <a:rPr lang="zh-CN" altLang="en-US" smtClean="0"/>
            </a:fld>
            <a:endParaRPr lang="zh-CN" altLang="en-US"/>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3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300">
                <a:solidFill>
                  <a:schemeClr val="tx1">
                    <a:tint val="75000"/>
                  </a:schemeClr>
                </a:solidFill>
              </a:defRPr>
            </a:lvl1pPr>
          </a:lstStyle>
          <a:p>
            <a:fld id="{2B38CFC2-5873-4ED9-891B-4B48F6BD638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036695" rtl="0" eaLnBrk="1" latinLnBrk="0" hangingPunct="1">
        <a:lnSpc>
          <a:spcPct val="90000"/>
        </a:lnSpc>
        <a:spcBef>
          <a:spcPct val="0"/>
        </a:spcBef>
        <a:buNone/>
        <a:defRPr sz="19425" kern="1200">
          <a:solidFill>
            <a:schemeClr val="tx1"/>
          </a:solidFill>
          <a:latin typeface="+mj-lt"/>
          <a:ea typeface="+mj-ea"/>
          <a:cs typeface="+mj-cs"/>
        </a:defRPr>
      </a:lvl1pPr>
    </p:titleStyle>
    <p:bodyStyle>
      <a:lvl1pPr marL="1009015" indent="-1009015" algn="l" defTabSz="4036695" rtl="0" eaLnBrk="1" latinLnBrk="0" hangingPunct="1">
        <a:lnSpc>
          <a:spcPct val="90000"/>
        </a:lnSpc>
        <a:spcBef>
          <a:spcPts val="4415"/>
        </a:spcBef>
        <a:buFont typeface="Arial" panose="020B0604020202020204" pitchFamily="34" charset="0"/>
        <a:buChar char="•"/>
        <a:defRPr sz="12360" kern="1200">
          <a:solidFill>
            <a:schemeClr val="tx1"/>
          </a:solidFill>
          <a:latin typeface="+mn-lt"/>
          <a:ea typeface="+mn-ea"/>
          <a:cs typeface="+mn-cs"/>
        </a:defRPr>
      </a:lvl1pPr>
      <a:lvl2pPr marL="3027680" indent="-1009015" algn="l" defTabSz="4036695" rtl="0" eaLnBrk="1" latinLnBrk="0" hangingPunct="1">
        <a:lnSpc>
          <a:spcPct val="90000"/>
        </a:lnSpc>
        <a:spcBef>
          <a:spcPts val="2205"/>
        </a:spcBef>
        <a:buFont typeface="Arial" panose="020B0604020202020204" pitchFamily="34" charset="0"/>
        <a:buChar char="•"/>
        <a:defRPr sz="10595" kern="1200">
          <a:solidFill>
            <a:schemeClr val="tx1"/>
          </a:solidFill>
          <a:latin typeface="+mn-lt"/>
          <a:ea typeface="+mn-ea"/>
          <a:cs typeface="+mn-cs"/>
        </a:defRPr>
      </a:lvl2pPr>
      <a:lvl3pPr marL="5045710" indent="-1009015" algn="l" defTabSz="4036695" rtl="0" eaLnBrk="1" latinLnBrk="0" hangingPunct="1">
        <a:lnSpc>
          <a:spcPct val="90000"/>
        </a:lnSpc>
        <a:spcBef>
          <a:spcPts val="2205"/>
        </a:spcBef>
        <a:buFont typeface="Arial" panose="020B0604020202020204" pitchFamily="34" charset="0"/>
        <a:buChar char="•"/>
        <a:defRPr sz="8830" kern="1200">
          <a:solidFill>
            <a:schemeClr val="tx1"/>
          </a:solidFill>
          <a:latin typeface="+mn-lt"/>
          <a:ea typeface="+mn-ea"/>
          <a:cs typeface="+mn-cs"/>
        </a:defRPr>
      </a:lvl3pPr>
      <a:lvl4pPr marL="7064375" indent="-1009015" algn="l" defTabSz="4036695" rtl="0" eaLnBrk="1" latinLnBrk="0" hangingPunct="1">
        <a:lnSpc>
          <a:spcPct val="90000"/>
        </a:lnSpc>
        <a:spcBef>
          <a:spcPts val="2205"/>
        </a:spcBef>
        <a:buFont typeface="Arial" panose="020B0604020202020204" pitchFamily="34" charset="0"/>
        <a:buChar char="•"/>
        <a:defRPr sz="7945" kern="1200">
          <a:solidFill>
            <a:schemeClr val="tx1"/>
          </a:solidFill>
          <a:latin typeface="+mn-lt"/>
          <a:ea typeface="+mn-ea"/>
          <a:cs typeface="+mn-cs"/>
        </a:defRPr>
      </a:lvl4pPr>
      <a:lvl5pPr marL="9082405" indent="-1009015" algn="l" defTabSz="4036695" rtl="0" eaLnBrk="1" latinLnBrk="0" hangingPunct="1">
        <a:lnSpc>
          <a:spcPct val="90000"/>
        </a:lnSpc>
        <a:spcBef>
          <a:spcPts val="2205"/>
        </a:spcBef>
        <a:buFont typeface="Arial" panose="020B0604020202020204" pitchFamily="34" charset="0"/>
        <a:buChar char="•"/>
        <a:defRPr sz="7945" kern="1200">
          <a:solidFill>
            <a:schemeClr val="tx1"/>
          </a:solidFill>
          <a:latin typeface="+mn-lt"/>
          <a:ea typeface="+mn-ea"/>
          <a:cs typeface="+mn-cs"/>
        </a:defRPr>
      </a:lvl5pPr>
      <a:lvl6pPr marL="11101070" indent="-1009015" algn="l" defTabSz="4036695" rtl="0" eaLnBrk="1" latinLnBrk="0" hangingPunct="1">
        <a:lnSpc>
          <a:spcPct val="90000"/>
        </a:lnSpc>
        <a:spcBef>
          <a:spcPts val="2205"/>
        </a:spcBef>
        <a:buFont typeface="Arial" panose="020B0604020202020204" pitchFamily="34" charset="0"/>
        <a:buChar char="•"/>
        <a:defRPr sz="7945" kern="1200">
          <a:solidFill>
            <a:schemeClr val="tx1"/>
          </a:solidFill>
          <a:latin typeface="+mn-lt"/>
          <a:ea typeface="+mn-ea"/>
          <a:cs typeface="+mn-cs"/>
        </a:defRPr>
      </a:lvl6pPr>
      <a:lvl7pPr marL="13119100" indent="-1009015" algn="l" defTabSz="4036695" rtl="0" eaLnBrk="1" latinLnBrk="0" hangingPunct="1">
        <a:lnSpc>
          <a:spcPct val="90000"/>
        </a:lnSpc>
        <a:spcBef>
          <a:spcPts val="2205"/>
        </a:spcBef>
        <a:buFont typeface="Arial" panose="020B0604020202020204" pitchFamily="34" charset="0"/>
        <a:buChar char="•"/>
        <a:defRPr sz="7945" kern="1200">
          <a:solidFill>
            <a:schemeClr val="tx1"/>
          </a:solidFill>
          <a:latin typeface="+mn-lt"/>
          <a:ea typeface="+mn-ea"/>
          <a:cs typeface="+mn-cs"/>
        </a:defRPr>
      </a:lvl7pPr>
      <a:lvl8pPr marL="15137765" indent="-1009015" algn="l" defTabSz="4036695" rtl="0" eaLnBrk="1" latinLnBrk="0" hangingPunct="1">
        <a:lnSpc>
          <a:spcPct val="90000"/>
        </a:lnSpc>
        <a:spcBef>
          <a:spcPts val="2205"/>
        </a:spcBef>
        <a:buFont typeface="Arial" panose="020B0604020202020204" pitchFamily="34" charset="0"/>
        <a:buChar char="•"/>
        <a:defRPr sz="7945" kern="1200">
          <a:solidFill>
            <a:schemeClr val="tx1"/>
          </a:solidFill>
          <a:latin typeface="+mn-lt"/>
          <a:ea typeface="+mn-ea"/>
          <a:cs typeface="+mn-cs"/>
        </a:defRPr>
      </a:lvl8pPr>
      <a:lvl9pPr marL="17155795" indent="-1009015" algn="l" defTabSz="4036695" rtl="0" eaLnBrk="1" latinLnBrk="0" hangingPunct="1">
        <a:lnSpc>
          <a:spcPct val="90000"/>
        </a:lnSpc>
        <a:spcBef>
          <a:spcPts val="2205"/>
        </a:spcBef>
        <a:buFont typeface="Arial" panose="020B0604020202020204" pitchFamily="34" charset="0"/>
        <a:buChar char="•"/>
        <a:defRPr sz="7945" kern="1200">
          <a:solidFill>
            <a:schemeClr val="tx1"/>
          </a:solidFill>
          <a:latin typeface="+mn-lt"/>
          <a:ea typeface="+mn-ea"/>
          <a:cs typeface="+mn-cs"/>
        </a:defRPr>
      </a:lvl9pPr>
    </p:bodyStyle>
    <p:otherStyle>
      <a:defPPr>
        <a:defRPr lang="en-US"/>
      </a:defPPr>
      <a:lvl1pPr marL="0" algn="l" defTabSz="4036695" rtl="0" eaLnBrk="1" latinLnBrk="0" hangingPunct="1">
        <a:defRPr sz="7945" kern="1200">
          <a:solidFill>
            <a:schemeClr val="tx1"/>
          </a:solidFill>
          <a:latin typeface="+mn-lt"/>
          <a:ea typeface="+mn-ea"/>
          <a:cs typeface="+mn-cs"/>
        </a:defRPr>
      </a:lvl1pPr>
      <a:lvl2pPr marL="2018665" algn="l" defTabSz="4036695" rtl="0" eaLnBrk="1" latinLnBrk="0" hangingPunct="1">
        <a:defRPr sz="7945" kern="1200">
          <a:solidFill>
            <a:schemeClr val="tx1"/>
          </a:solidFill>
          <a:latin typeface="+mn-lt"/>
          <a:ea typeface="+mn-ea"/>
          <a:cs typeface="+mn-cs"/>
        </a:defRPr>
      </a:lvl2pPr>
      <a:lvl3pPr marL="4036695" algn="l" defTabSz="4036695" rtl="0" eaLnBrk="1" latinLnBrk="0" hangingPunct="1">
        <a:defRPr sz="7945" kern="1200">
          <a:solidFill>
            <a:schemeClr val="tx1"/>
          </a:solidFill>
          <a:latin typeface="+mn-lt"/>
          <a:ea typeface="+mn-ea"/>
          <a:cs typeface="+mn-cs"/>
        </a:defRPr>
      </a:lvl3pPr>
      <a:lvl4pPr marL="6055360" algn="l" defTabSz="4036695" rtl="0" eaLnBrk="1" latinLnBrk="0" hangingPunct="1">
        <a:defRPr sz="7945" kern="1200">
          <a:solidFill>
            <a:schemeClr val="tx1"/>
          </a:solidFill>
          <a:latin typeface="+mn-lt"/>
          <a:ea typeface="+mn-ea"/>
          <a:cs typeface="+mn-cs"/>
        </a:defRPr>
      </a:lvl4pPr>
      <a:lvl5pPr marL="8073390" algn="l" defTabSz="4036695" rtl="0" eaLnBrk="1" latinLnBrk="0" hangingPunct="1">
        <a:defRPr sz="7945" kern="1200">
          <a:solidFill>
            <a:schemeClr val="tx1"/>
          </a:solidFill>
          <a:latin typeface="+mn-lt"/>
          <a:ea typeface="+mn-ea"/>
          <a:cs typeface="+mn-cs"/>
        </a:defRPr>
      </a:lvl5pPr>
      <a:lvl6pPr marL="10092055" algn="l" defTabSz="4036695" rtl="0" eaLnBrk="1" latinLnBrk="0" hangingPunct="1">
        <a:defRPr sz="7945" kern="1200">
          <a:solidFill>
            <a:schemeClr val="tx1"/>
          </a:solidFill>
          <a:latin typeface="+mn-lt"/>
          <a:ea typeface="+mn-ea"/>
          <a:cs typeface="+mn-cs"/>
        </a:defRPr>
      </a:lvl6pPr>
      <a:lvl7pPr marL="12110085" algn="l" defTabSz="4036695" rtl="0" eaLnBrk="1" latinLnBrk="0" hangingPunct="1">
        <a:defRPr sz="7945" kern="1200">
          <a:solidFill>
            <a:schemeClr val="tx1"/>
          </a:solidFill>
          <a:latin typeface="+mn-lt"/>
          <a:ea typeface="+mn-ea"/>
          <a:cs typeface="+mn-cs"/>
        </a:defRPr>
      </a:lvl7pPr>
      <a:lvl8pPr marL="14128750" algn="l" defTabSz="4036695" rtl="0" eaLnBrk="1" latinLnBrk="0" hangingPunct="1">
        <a:defRPr sz="7945" kern="1200">
          <a:solidFill>
            <a:schemeClr val="tx1"/>
          </a:solidFill>
          <a:latin typeface="+mn-lt"/>
          <a:ea typeface="+mn-ea"/>
          <a:cs typeface="+mn-cs"/>
        </a:defRPr>
      </a:lvl8pPr>
      <a:lvl9pPr marL="16146780" algn="l" defTabSz="4036695" rtl="0" eaLnBrk="1" latinLnBrk="0" hangingPunct="1">
        <a:defRPr sz="79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l="15317" t="5766" r="1174" b="4085"/>
          <a:stretch>
            <a:fillRect/>
          </a:stretch>
        </p:blipFill>
        <p:spPr>
          <a:xfrm>
            <a:off x="16191244" y="2391622"/>
            <a:ext cx="25804926" cy="19721658"/>
          </a:xfrm>
          <a:prstGeom prst="rect">
            <a:avLst/>
          </a:prstGeom>
          <a:ln w="12700">
            <a:solidFill>
              <a:schemeClr val="tx1"/>
            </a:solidFill>
          </a:ln>
        </p:spPr>
      </p:pic>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t="31166" b="32063"/>
          <a:stretch>
            <a:fillRect/>
          </a:stretch>
        </p:blipFill>
        <p:spPr>
          <a:xfrm>
            <a:off x="28113324" y="22206974"/>
            <a:ext cx="13738562" cy="3575006"/>
          </a:xfrm>
          <a:prstGeom prst="rect">
            <a:avLst/>
          </a:prstGeom>
        </p:spPr>
      </p:pic>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l="34114" t="24626" b="25261"/>
          <a:stretch>
            <a:fillRect/>
          </a:stretch>
        </p:blipFill>
        <p:spPr>
          <a:xfrm>
            <a:off x="17504617" y="22194390"/>
            <a:ext cx="6641449" cy="3575007"/>
          </a:xfrm>
          <a:prstGeom prst="rect">
            <a:avLst/>
          </a:prstGeom>
        </p:spPr>
      </p:pic>
      <p:sp>
        <p:nvSpPr>
          <p:cNvPr id="2" name="矩形 1"/>
          <p:cNvSpPr/>
          <p:nvPr/>
        </p:nvSpPr>
        <p:spPr>
          <a:xfrm>
            <a:off x="663577" y="2248174"/>
            <a:ext cx="41548615" cy="27809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63577" y="527987"/>
            <a:ext cx="41548615" cy="1568450"/>
          </a:xfrm>
          <a:prstGeom prst="rect">
            <a:avLst/>
          </a:prstGeom>
          <a:ln>
            <a:solidFill>
              <a:schemeClr val="tx1"/>
            </a:solidFill>
          </a:ln>
        </p:spPr>
        <p:txBody>
          <a:bodyPr wrap="square">
            <a:spAutoFit/>
          </a:bodyPr>
          <a:lstStyle/>
          <a:p>
            <a:pPr algn="dist"/>
            <a:r>
              <a:rPr lang="zh-CN" altLang="en-US" sz="9600" b="1" dirty="0">
                <a:latin typeface="微软雅黑" panose="020B0503020204020204" pitchFamily="34" charset="-122"/>
                <a:ea typeface="微软雅黑" panose="020B0503020204020204" pitchFamily="34" charset="-122"/>
              </a:rPr>
              <a:t>正阳工业园区（含重庆黔江高新技术产业开发区）详细规划方案公示</a:t>
            </a:r>
            <a:endParaRPr lang="zh-CN" altLang="en-US" sz="96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807593" y="2471973"/>
            <a:ext cx="15105272" cy="12248515"/>
          </a:xfrm>
          <a:prstGeom prst="rect">
            <a:avLst/>
          </a:prstGeom>
          <a:noFill/>
        </p:spPr>
        <p:txBody>
          <a:bodyPr wrap="square" rtlCol="0">
            <a:spAutoFit/>
          </a:bodyPr>
          <a:lstStyle/>
          <a:p>
            <a:pPr>
              <a:lnSpc>
                <a:spcPct val="125000"/>
              </a:lnSpc>
            </a:pPr>
            <a:r>
              <a:rPr lang="zh-CN" altLang="en-US" sz="3200" b="1" dirty="0">
                <a:latin typeface="微软雅黑" panose="020B0503020204020204" pitchFamily="34" charset="-122"/>
                <a:ea typeface="微软雅黑" panose="020B0503020204020204" pitchFamily="34" charset="-122"/>
              </a:rPr>
              <a:t>编制目的：</a:t>
            </a:r>
            <a:r>
              <a:rPr lang="zh-CN" altLang="en-US" sz="2800" dirty="0">
                <a:latin typeface="微软雅黑" panose="020B0503020204020204" pitchFamily="34" charset="-122"/>
                <a:ea typeface="微软雅黑" panose="020B0503020204020204" pitchFamily="34" charset="-122"/>
              </a:rPr>
              <a:t>为落实上位规划要求，适应正阳工业园区发展的需要，加强规划建设管理，促进园区建设合理有序，打造符合可持续发展需求的现代工业园区，特编制《正阳工业园区（含重庆黔江高新技术产业开发区）详细规划》规划方案。</a:t>
            </a:r>
            <a:endParaRPr lang="zh-CN" altLang="en-US" sz="2800" dirty="0">
              <a:latin typeface="微软雅黑" panose="020B0503020204020204" pitchFamily="34" charset="-122"/>
              <a:ea typeface="微软雅黑" panose="020B0503020204020204" pitchFamily="34" charset="-122"/>
            </a:endParaRPr>
          </a:p>
          <a:p>
            <a:pPr>
              <a:lnSpc>
                <a:spcPct val="125000"/>
              </a:lnSpc>
            </a:pPr>
            <a:r>
              <a:rPr lang="zh-CN" altLang="en-US" sz="3200" b="1" dirty="0">
                <a:latin typeface="微软雅黑" panose="020B0503020204020204" pitchFamily="34" charset="-122"/>
                <a:ea typeface="微软雅黑" panose="020B0503020204020204" pitchFamily="34" charset="-122"/>
              </a:rPr>
              <a:t>编制依据：</a:t>
            </a:r>
            <a:r>
              <a:rPr lang="zh-CN" altLang="zh-CN" sz="2800" dirty="0">
                <a:latin typeface="微软雅黑" panose="020B0503020204020204" pitchFamily="34" charset="-122"/>
                <a:ea typeface="微软雅黑" panose="020B0503020204020204" pitchFamily="34" charset="-122"/>
              </a:rPr>
              <a:t>《中华人民共和国城乡规划法》（2019年修正）、《</a:t>
            </a:r>
            <a:r>
              <a:rPr lang="zh-CN" altLang="en-US" sz="2800" dirty="0">
                <a:latin typeface="微软雅黑" panose="020B0503020204020204" pitchFamily="34" charset="-122"/>
                <a:ea typeface="微软雅黑" panose="020B0503020204020204" pitchFamily="34" charset="-122"/>
              </a:rPr>
              <a:t>国土空间调查、规划、用途管制用地用海分类指南</a:t>
            </a:r>
            <a:r>
              <a:rPr lang="zh-CN" altLang="zh-CN"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2023</a:t>
            </a:r>
            <a:r>
              <a:rPr lang="zh-CN" altLang="en-US" sz="2800" dirty="0">
                <a:latin typeface="微软雅黑" panose="020B0503020204020204" pitchFamily="34" charset="-122"/>
                <a:ea typeface="微软雅黑" panose="020B0503020204020204" pitchFamily="34" charset="-122"/>
              </a:rPr>
              <a:t>年</a:t>
            </a:r>
            <a:r>
              <a:rPr lang="en-US" altLang="zh-CN" sz="2800" dirty="0">
                <a:latin typeface="微软雅黑" panose="020B0503020204020204" pitchFamily="34" charset="-122"/>
                <a:ea typeface="微软雅黑" panose="020B0503020204020204" pitchFamily="34" charset="-122"/>
              </a:rPr>
              <a:t>11</a:t>
            </a:r>
            <a:r>
              <a:rPr lang="zh-CN" altLang="en-US" sz="2800" dirty="0">
                <a:latin typeface="微软雅黑" panose="020B0503020204020204" pitchFamily="34" charset="-122"/>
                <a:ea typeface="微软雅黑" panose="020B0503020204020204" pitchFamily="34" charset="-122"/>
              </a:rPr>
              <a:t>月</a:t>
            </a:r>
            <a:r>
              <a:rPr lang="zh-CN" altLang="zh-CN" sz="2800" dirty="0">
                <a:latin typeface="微软雅黑" panose="020B0503020204020204" pitchFamily="34" charset="-122"/>
                <a:ea typeface="微软雅黑" panose="020B0503020204020204" pitchFamily="34" charset="-122"/>
              </a:rPr>
              <a:t>）、《重庆市城乡规划条例》（2019年修正）、《重庆市城市规划管理技术规定》</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2018</a:t>
            </a:r>
            <a:r>
              <a:rPr lang="zh-CN" altLang="en-US" sz="2800" dirty="0">
                <a:latin typeface="微软雅黑" panose="020B0503020204020204" pitchFamily="34" charset="-122"/>
                <a:ea typeface="微软雅黑" panose="020B0503020204020204" pitchFamily="34" charset="-122"/>
              </a:rPr>
              <a:t>年</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月）</a:t>
            </a:r>
            <a:r>
              <a:rPr lang="zh-CN" altLang="zh-CN" sz="2800" dirty="0">
                <a:latin typeface="微软雅黑" panose="020B0503020204020204" pitchFamily="34" charset="-122"/>
                <a:ea typeface="微软雅黑" panose="020B0503020204020204" pitchFamily="34" charset="-122"/>
              </a:rPr>
              <a:t>、《重庆市详细规划编制</a:t>
            </a:r>
            <a:r>
              <a:rPr lang="zh-CN" altLang="en-US" sz="2800" dirty="0">
                <a:latin typeface="微软雅黑" panose="020B0503020204020204" pitchFamily="34" charset="-122"/>
                <a:ea typeface="微软雅黑" panose="020B0503020204020204" pitchFamily="34" charset="-122"/>
              </a:rPr>
              <a:t>指南</a:t>
            </a:r>
            <a:r>
              <a:rPr lang="zh-CN" altLang="zh-CN"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2022</a:t>
            </a:r>
            <a:r>
              <a:rPr lang="zh-CN" altLang="en-US" sz="2800" dirty="0">
                <a:latin typeface="微软雅黑" panose="020B0503020204020204" pitchFamily="34" charset="-122"/>
                <a:ea typeface="微软雅黑" panose="020B0503020204020204" pitchFamily="34" charset="-122"/>
              </a:rPr>
              <a:t>年</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月版</a:t>
            </a:r>
            <a:r>
              <a:rPr lang="zh-CN" altLang="zh-CN" sz="2800" dirty="0">
                <a:latin typeface="微软雅黑" panose="020B0503020204020204" pitchFamily="34" charset="-122"/>
                <a:ea typeface="微软雅黑" panose="020B0503020204020204" pitchFamily="34" charset="-122"/>
              </a:rPr>
              <a:t>）、《重庆市控制性详细规划编制技术规定》(2017年修订）、</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重庆市工业用地规划导则</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YGZB 05-2021</a:t>
            </a:r>
            <a:r>
              <a:rPr lang="zh-CN" altLang="en-US"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《重庆市城乡公共服务设施规划标准》（DB 50/T 543-2014） 》、《重庆市国土空间总体规划（2021年-2035年）》、《重庆市黔江区国土空间</a:t>
            </a:r>
            <a:r>
              <a:rPr lang="zh-CN" altLang="en-US" sz="2800" dirty="0">
                <a:latin typeface="微软雅黑" panose="020B0503020204020204" pitchFamily="34" charset="-122"/>
                <a:ea typeface="微软雅黑" panose="020B0503020204020204" pitchFamily="34" charset="-122"/>
              </a:rPr>
              <a:t>总体</a:t>
            </a:r>
            <a:r>
              <a:rPr lang="zh-CN" altLang="zh-CN" sz="2800" dirty="0">
                <a:latin typeface="微软雅黑" panose="020B0503020204020204" pitchFamily="34" charset="-122"/>
                <a:ea typeface="微软雅黑" panose="020B0503020204020204" pitchFamily="34" charset="-122"/>
              </a:rPr>
              <a:t>规划（2021-2035年）》(在编)、其他相关法定规划、法律法规和技术标准。</a:t>
            </a:r>
            <a:endParaRPr lang="zh-CN" altLang="zh-CN" sz="2800" dirty="0">
              <a:latin typeface="微软雅黑" panose="020B0503020204020204" pitchFamily="34" charset="-122"/>
              <a:ea typeface="微软雅黑" panose="020B0503020204020204" pitchFamily="34" charset="-122"/>
            </a:endParaRPr>
          </a:p>
          <a:p>
            <a:pPr>
              <a:lnSpc>
                <a:spcPct val="125000"/>
              </a:lnSpc>
            </a:pPr>
            <a:r>
              <a:rPr lang="zh-CN" altLang="en-US" sz="3200" b="1" dirty="0">
                <a:latin typeface="微软雅黑" panose="020B0503020204020204" pitchFamily="34" charset="-122"/>
                <a:ea typeface="微软雅黑" panose="020B0503020204020204" pitchFamily="34" charset="-122"/>
                <a:sym typeface="+mn-ea"/>
              </a:rPr>
              <a:t>编制单位：</a:t>
            </a:r>
            <a:r>
              <a:rPr lang="zh-CN" altLang="en-US" sz="2800" dirty="0">
                <a:latin typeface="微软雅黑" panose="020B0503020204020204" pitchFamily="34" charset="-122"/>
                <a:ea typeface="微软雅黑" panose="020B0503020204020204" pitchFamily="34" charset="-122"/>
              </a:rPr>
              <a:t>重庆大学建筑规划设计研究总院有限公司</a:t>
            </a:r>
            <a:endParaRPr lang="en-US" altLang="zh-CN" sz="2800" dirty="0">
              <a:latin typeface="微软雅黑" panose="020B0503020204020204" pitchFamily="34" charset="-122"/>
              <a:ea typeface="微软雅黑" panose="020B0503020204020204" pitchFamily="34" charset="-122"/>
            </a:endParaRPr>
          </a:p>
          <a:p>
            <a:pPr>
              <a:lnSpc>
                <a:spcPct val="125000"/>
              </a:lnSpc>
            </a:pPr>
            <a:r>
              <a:rPr lang="zh-CN" altLang="en-US" sz="3200" b="1" dirty="0">
                <a:latin typeface="微软雅黑" panose="020B0503020204020204" pitchFamily="34" charset="-122"/>
                <a:ea typeface="微软雅黑" panose="020B0503020204020204" pitchFamily="34" charset="-122"/>
              </a:rPr>
              <a:t>规划内容：</a:t>
            </a:r>
            <a:r>
              <a:rPr sz="2800" dirty="0">
                <a:latin typeface="微软雅黑" panose="020B0503020204020204" pitchFamily="34" charset="-122"/>
                <a:ea typeface="微软雅黑" panose="020B0503020204020204" pitchFamily="34" charset="-122"/>
              </a:rPr>
              <a:t>1、规划范围：</a:t>
            </a:r>
            <a:r>
              <a:rPr lang="zh-CN" altLang="en-US" sz="2800" dirty="0">
                <a:latin typeface="微软雅黑" panose="020B0503020204020204" pitchFamily="34" charset="-122"/>
                <a:ea typeface="微软雅黑" panose="020B0503020204020204" pitchFamily="34" charset="-122"/>
              </a:rPr>
              <a:t>正阳工业园区整体位于黔江老城区以南。园区规划面积</a:t>
            </a:r>
            <a:r>
              <a:rPr lang="en-US" altLang="zh-CN" sz="2800" dirty="0">
                <a:latin typeface="微软雅黑" panose="020B0503020204020204" pitchFamily="34" charset="-122"/>
                <a:ea typeface="微软雅黑" panose="020B0503020204020204" pitchFamily="34" charset="-122"/>
              </a:rPr>
              <a:t>10.68</a:t>
            </a:r>
            <a:r>
              <a:rPr lang="zh-CN" altLang="en-US" sz="2800" dirty="0">
                <a:latin typeface="微软雅黑" panose="020B0503020204020204" pitchFamily="34" charset="-122"/>
                <a:ea typeface="微软雅黑" panose="020B0503020204020204" pitchFamily="34" charset="-122"/>
              </a:rPr>
              <a:t>平方公里，其中城镇开发边界内面积为</a:t>
            </a:r>
            <a:r>
              <a:rPr lang="en-US" altLang="zh-CN" sz="2800" dirty="0">
                <a:latin typeface="微软雅黑" panose="020B0503020204020204" pitchFamily="34" charset="-122"/>
                <a:ea typeface="微软雅黑" panose="020B0503020204020204" pitchFamily="34" charset="-122"/>
              </a:rPr>
              <a:t>9.96</a:t>
            </a:r>
            <a:r>
              <a:rPr lang="zh-CN" altLang="en-US" sz="2800" dirty="0">
                <a:latin typeface="微软雅黑" panose="020B0503020204020204" pitchFamily="34" charset="-122"/>
                <a:ea typeface="微软雅黑" panose="020B0503020204020204" pitchFamily="34" charset="-122"/>
              </a:rPr>
              <a:t>平方公里。包括青杠组团、冯家组团两部分，形成一园两组团的布局结构。青杠组团面积</a:t>
            </a:r>
            <a:r>
              <a:rPr lang="en-US" altLang="zh-CN" sz="2800" dirty="0">
                <a:latin typeface="微软雅黑" panose="020B0503020204020204" pitchFamily="34" charset="-122"/>
                <a:ea typeface="微软雅黑" panose="020B0503020204020204" pitchFamily="34" charset="-122"/>
              </a:rPr>
              <a:t>4.58</a:t>
            </a:r>
            <a:r>
              <a:rPr lang="zh-CN" altLang="en-US" sz="2800" dirty="0">
                <a:latin typeface="微软雅黑" panose="020B0503020204020204" pitchFamily="34" charset="-122"/>
                <a:ea typeface="微软雅黑" panose="020B0503020204020204" pitchFamily="34" charset="-122"/>
              </a:rPr>
              <a:t>平方公里，东至青杠隧道口，南至牛郎社区，西至香水社区，北至菱角社区邻渝怀铁路线；冯家组团面积</a:t>
            </a:r>
            <a:r>
              <a:rPr lang="en-US" sz="2800" dirty="0">
                <a:latin typeface="微软雅黑" panose="020B0503020204020204" pitchFamily="34" charset="-122"/>
                <a:ea typeface="微软雅黑" panose="020B0503020204020204" pitchFamily="34" charset="-122"/>
              </a:rPr>
              <a:t>6.10</a:t>
            </a:r>
            <a:r>
              <a:rPr lang="zh-CN" altLang="en-US" sz="2800" dirty="0">
                <a:latin typeface="微软雅黑" panose="020B0503020204020204" pitchFamily="34" charset="-122"/>
                <a:ea typeface="微软雅黑" panose="020B0503020204020204" pitchFamily="34" charset="-122"/>
              </a:rPr>
              <a:t>平方公里，东至团结村二组邻渝怀铁路线，南至冯家街道城区，西至正阳渝湘高速公路，北至黔洲大道。</a:t>
            </a:r>
            <a:endParaRPr lang="en-US" altLang="zh-CN" sz="2800" dirty="0">
              <a:latin typeface="微软雅黑" panose="020B0503020204020204" pitchFamily="34" charset="-122"/>
              <a:ea typeface="微软雅黑" panose="020B0503020204020204" pitchFamily="34" charset="-122"/>
            </a:endParaRPr>
          </a:p>
          <a:p>
            <a:pPr>
              <a:lnSpc>
                <a:spcPct val="125000"/>
              </a:lnSpc>
            </a:pPr>
            <a:r>
              <a:rPr sz="2800" dirty="0">
                <a:latin typeface="微软雅黑" panose="020B0503020204020204" pitchFamily="34" charset="-122"/>
                <a:ea typeface="微软雅黑" panose="020B0503020204020204" pitchFamily="34" charset="-122"/>
              </a:rPr>
              <a:t>                   2、功能定位</a:t>
            </a:r>
            <a:r>
              <a:rPr 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正阳工业园区是黔江区的产业创新高地、对外开放高地和绿色发展高地，定位为“科创绿谷 </a:t>
            </a: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产业新城”。</a:t>
            </a:r>
            <a:endParaRPr lang="en-US" altLang="zh-CN" sz="2800" dirty="0">
              <a:latin typeface="微软雅黑" panose="020B0503020204020204" pitchFamily="34" charset="-122"/>
              <a:ea typeface="微软雅黑" panose="020B0503020204020204" pitchFamily="34" charset="-122"/>
            </a:endParaRPr>
          </a:p>
          <a:p>
            <a:pPr>
              <a:lnSpc>
                <a:spcPct val="125000"/>
              </a:lnSpc>
            </a:pPr>
            <a:r>
              <a:rPr sz="2800" dirty="0">
                <a:latin typeface="微软雅黑" panose="020B0503020204020204" pitchFamily="34" charset="-122"/>
                <a:ea typeface="微软雅黑" panose="020B0503020204020204" pitchFamily="34" charset="-122"/>
              </a:rPr>
              <a:t>                   3、规划规模：园区总用地面积为1068.38公顷（含建设用地面积1058.84公顷），其中</a:t>
            </a:r>
            <a:r>
              <a:rPr lang="zh-CN" altLang="en-US" sz="2800" dirty="0">
                <a:latin typeface="微软雅黑" panose="020B0503020204020204" pitchFamily="34" charset="-122"/>
                <a:ea typeface="微软雅黑" panose="020B0503020204020204" pitchFamily="34" charset="-122"/>
              </a:rPr>
              <a:t>工业用地</a:t>
            </a:r>
            <a:r>
              <a:rPr sz="2800" dirty="0">
                <a:latin typeface="微软雅黑" panose="020B0503020204020204" pitchFamily="34" charset="-122"/>
                <a:ea typeface="微软雅黑" panose="020B0503020204020204" pitchFamily="34" charset="-122"/>
              </a:rPr>
              <a:t>总面积</a:t>
            </a:r>
            <a:r>
              <a:rPr lang="en-US" sz="2800" dirty="0">
                <a:latin typeface="微软雅黑" panose="020B0503020204020204" pitchFamily="34" charset="-122"/>
                <a:ea typeface="微软雅黑" panose="020B0503020204020204" pitchFamily="34" charset="-122"/>
              </a:rPr>
              <a:t>589.11</a:t>
            </a:r>
            <a:r>
              <a:rPr sz="2800" dirty="0">
                <a:latin typeface="微软雅黑" panose="020B0503020204020204" pitchFamily="34" charset="-122"/>
                <a:ea typeface="微软雅黑" panose="020B0503020204020204" pitchFamily="34" charset="-122"/>
              </a:rPr>
              <a:t>公顷，</a:t>
            </a:r>
            <a:r>
              <a:rPr lang="zh-CN" altLang="en-US" sz="2800" dirty="0">
                <a:latin typeface="微软雅黑" panose="020B0503020204020204" pitchFamily="34" charset="-122"/>
                <a:ea typeface="微软雅黑" panose="020B0503020204020204" pitchFamily="34" charset="-122"/>
              </a:rPr>
              <a:t>仓储用地总面积</a:t>
            </a:r>
            <a:r>
              <a:rPr lang="en-US" altLang="zh-CN" sz="2800" dirty="0">
                <a:latin typeface="微软雅黑" panose="020B0503020204020204" pitchFamily="34" charset="-122"/>
                <a:ea typeface="微软雅黑" panose="020B0503020204020204" pitchFamily="34" charset="-122"/>
              </a:rPr>
              <a:t>105.63</a:t>
            </a:r>
            <a:r>
              <a:rPr lang="zh-CN" altLang="en-US" sz="2800" dirty="0">
                <a:latin typeface="微软雅黑" panose="020B0503020204020204" pitchFamily="34" charset="-122"/>
                <a:ea typeface="微软雅黑" panose="020B0503020204020204" pitchFamily="34" charset="-122"/>
              </a:rPr>
              <a:t>公顷，商业服务业用地总面积</a:t>
            </a:r>
            <a:r>
              <a:rPr lang="en-US" altLang="zh-CN" sz="2800" dirty="0">
                <a:latin typeface="微软雅黑" panose="020B0503020204020204" pitchFamily="34" charset="-122"/>
                <a:ea typeface="微软雅黑" panose="020B0503020204020204" pitchFamily="34" charset="-122"/>
              </a:rPr>
              <a:t>47.91</a:t>
            </a:r>
            <a:r>
              <a:rPr lang="zh-CN" altLang="en-US" sz="2800" dirty="0">
                <a:latin typeface="微软雅黑" panose="020B0503020204020204" pitchFamily="34" charset="-122"/>
                <a:ea typeface="微软雅黑" panose="020B0503020204020204" pitchFamily="34" charset="-122"/>
              </a:rPr>
              <a:t>公顷，居住</a:t>
            </a:r>
            <a:r>
              <a:rPr sz="2800" dirty="0" err="1">
                <a:latin typeface="微软雅黑" panose="020B0503020204020204" pitchFamily="34" charset="-122"/>
                <a:ea typeface="微软雅黑" panose="020B0503020204020204" pitchFamily="34" charset="-122"/>
              </a:rPr>
              <a:t>用地</a:t>
            </a:r>
            <a:r>
              <a:rPr lang="zh-CN" altLang="en-US" sz="2800" dirty="0">
                <a:latin typeface="微软雅黑" panose="020B0503020204020204" pitchFamily="34" charset="-122"/>
                <a:ea typeface="微软雅黑" panose="020B0503020204020204" pitchFamily="34" charset="-122"/>
              </a:rPr>
              <a:t>总</a:t>
            </a:r>
            <a:r>
              <a:rPr sz="2800" dirty="0">
                <a:latin typeface="微软雅黑" panose="020B0503020204020204" pitchFamily="34" charset="-122"/>
                <a:ea typeface="微软雅黑" panose="020B0503020204020204" pitchFamily="34" charset="-122"/>
              </a:rPr>
              <a:t>面积</a:t>
            </a:r>
            <a:r>
              <a:rPr lang="en-US" sz="2800" dirty="0">
                <a:latin typeface="微软雅黑" panose="020B0503020204020204" pitchFamily="34" charset="-122"/>
                <a:ea typeface="微软雅黑" panose="020B0503020204020204" pitchFamily="34" charset="-122"/>
              </a:rPr>
              <a:t>42.07</a:t>
            </a:r>
            <a:r>
              <a:rPr sz="2800" dirty="0">
                <a:latin typeface="微软雅黑" panose="020B0503020204020204" pitchFamily="34" charset="-122"/>
                <a:ea typeface="微软雅黑" panose="020B0503020204020204" pitchFamily="34" charset="-122"/>
              </a:rPr>
              <a:t>公顷。规划区常住人口</a:t>
            </a:r>
            <a:r>
              <a:rPr lang="en-US" sz="2800" dirty="0">
                <a:latin typeface="微软雅黑" panose="020B0503020204020204" pitchFamily="34" charset="-122"/>
                <a:ea typeface="微软雅黑" panose="020B0503020204020204" pitchFamily="34" charset="-122"/>
              </a:rPr>
              <a:t>1.45</a:t>
            </a:r>
            <a:r>
              <a:rPr sz="2800" dirty="0">
                <a:latin typeface="微软雅黑" panose="020B0503020204020204" pitchFamily="34" charset="-122"/>
                <a:ea typeface="微软雅黑" panose="020B0503020204020204" pitchFamily="34" charset="-122"/>
              </a:rPr>
              <a:t>万人。</a:t>
            </a:r>
            <a:endParaRPr sz="2800" dirty="0">
              <a:latin typeface="微软雅黑" panose="020B0503020204020204" pitchFamily="34" charset="-122"/>
              <a:ea typeface="微软雅黑" panose="020B0503020204020204" pitchFamily="34" charset="-122"/>
            </a:endParaRPr>
          </a:p>
          <a:p>
            <a:pPr>
              <a:lnSpc>
                <a:spcPct val="125000"/>
              </a:lnSpc>
            </a:pPr>
            <a:r>
              <a:rPr sz="2800" dirty="0">
                <a:latin typeface="微软雅黑" panose="020B0503020204020204" pitchFamily="34" charset="-122"/>
                <a:ea typeface="微软雅黑" panose="020B0503020204020204" pitchFamily="34" charset="-122"/>
              </a:rPr>
              <a:t>                   4、规划结构：</a:t>
            </a:r>
            <a:r>
              <a:rPr lang="zh-CN" altLang="en-US" sz="2800" dirty="0">
                <a:latin typeface="微软雅黑" panose="020B0503020204020204" pitchFamily="34" charset="-122"/>
                <a:ea typeface="微软雅黑" panose="020B0503020204020204" pitchFamily="34" charset="-122"/>
              </a:rPr>
              <a:t>园区</a:t>
            </a:r>
            <a:r>
              <a:rPr sz="2800" dirty="0" err="1">
                <a:latin typeface="微软雅黑" panose="020B0503020204020204" pitchFamily="34" charset="-122"/>
                <a:ea typeface="微软雅黑" panose="020B0503020204020204" pitchFamily="34" charset="-122"/>
              </a:rPr>
              <a:t>整体形成</a:t>
            </a:r>
            <a:r>
              <a:rPr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两轴一带两廊多节点</a:t>
            </a:r>
            <a:r>
              <a:rPr sz="2800" dirty="0">
                <a:latin typeface="微软雅黑" panose="020B0503020204020204" pitchFamily="34" charset="-122"/>
                <a:ea typeface="微软雅黑" panose="020B0503020204020204" pitchFamily="34" charset="-122"/>
              </a:rPr>
              <a:t>"的城市空间结构。</a:t>
            </a:r>
            <a:endParaRPr sz="2800" dirty="0">
              <a:latin typeface="微软雅黑" panose="020B0503020204020204" pitchFamily="34" charset="-122"/>
              <a:ea typeface="微软雅黑" panose="020B0503020204020204" pitchFamily="34" charset="-122"/>
            </a:endParaRPr>
          </a:p>
        </p:txBody>
      </p:sp>
      <p:sp>
        <p:nvSpPr>
          <p:cNvPr id="10" name="矩形 9"/>
          <p:cNvSpPr/>
          <p:nvPr/>
        </p:nvSpPr>
        <p:spPr>
          <a:xfrm>
            <a:off x="16191245" y="25910074"/>
            <a:ext cx="25756611" cy="3969385"/>
          </a:xfrm>
          <a:prstGeom prst="rect">
            <a:avLst/>
          </a:prstGeom>
          <a:ln>
            <a:solidFill>
              <a:schemeClr val="tx1"/>
            </a:solidFill>
          </a:ln>
        </p:spPr>
        <p:txBody>
          <a:bodyPr wrap="square">
            <a:spAutoFit/>
          </a:bodyPr>
          <a:lstStyle/>
          <a:p>
            <a:pPr algn="just"/>
            <a:r>
              <a:rPr lang="zh-CN" altLang="zh-CN" sz="2800" b="1" dirty="0">
                <a:latin typeface="微软雅黑" panose="020B0503020204020204" pitchFamily="34" charset="-122"/>
                <a:ea typeface="微软雅黑" panose="020B0503020204020204" pitchFamily="34" charset="-122"/>
              </a:rPr>
              <a:t>公示单位：</a:t>
            </a:r>
            <a:r>
              <a:rPr lang="en-US" altLang="zh-CN" sz="2800" b="1" dirty="0">
                <a:latin typeface="微软雅黑" panose="020B0503020204020204" pitchFamily="34" charset="-122"/>
                <a:ea typeface="微软雅黑" panose="020B0503020204020204" pitchFamily="34" charset="-122"/>
              </a:rPr>
              <a:t>1.</a:t>
            </a:r>
            <a:r>
              <a:rPr lang="zh-CN" altLang="zh-CN" sz="2800" dirty="0">
                <a:latin typeface="微软雅黑" panose="020B0503020204020204" pitchFamily="34" charset="-122"/>
                <a:ea typeface="微软雅黑" panose="020B0503020204020204" pitchFamily="34" charset="-122"/>
              </a:rPr>
              <a:t>重庆市黔江区规划和自然资源局</a:t>
            </a:r>
            <a:r>
              <a:rPr lang="en-US" altLang="zh-CN" sz="2800" dirty="0">
                <a:latin typeface="微软雅黑" panose="020B0503020204020204" pitchFamily="34" charset="-122"/>
                <a:ea typeface="微软雅黑" panose="020B0503020204020204" pitchFamily="34" charset="-122"/>
              </a:rPr>
              <a:t>  2.</a:t>
            </a:r>
            <a:r>
              <a:rPr lang="zh-CN" altLang="en-US" sz="2800" dirty="0">
                <a:latin typeface="微软雅黑" panose="020B0503020204020204" pitchFamily="34" charset="-122"/>
                <a:ea typeface="微软雅黑" panose="020B0503020204020204" pitchFamily="34" charset="-122"/>
                <a:sym typeface="+mn-ea"/>
              </a:rPr>
              <a:t>重庆市正阳工业园区管理委员会</a:t>
            </a:r>
            <a:r>
              <a:rPr lang="en-US" altLang="zh-CN" sz="2800" dirty="0">
                <a:latin typeface="微软雅黑" panose="020B0503020204020204" pitchFamily="34" charset="-122"/>
                <a:ea typeface="微软雅黑" panose="020B0503020204020204" pitchFamily="34" charset="-122"/>
              </a:rPr>
              <a:t>            </a:t>
            </a:r>
            <a:endParaRPr lang="en-US" altLang="zh-CN" sz="2800" dirty="0">
              <a:latin typeface="微软雅黑" panose="020B0503020204020204" pitchFamily="34" charset="-122"/>
              <a:ea typeface="微软雅黑" panose="020B0503020204020204" pitchFamily="34" charset="-122"/>
            </a:endParaRPr>
          </a:p>
          <a:p>
            <a:pPr algn="just"/>
            <a:r>
              <a:rPr lang="zh-CN" altLang="zh-CN" sz="2800" b="1" dirty="0">
                <a:latin typeface="微软雅黑" panose="020B0503020204020204" pitchFamily="34" charset="-122"/>
                <a:ea typeface="微软雅黑" panose="020B0503020204020204" pitchFamily="34" charset="-122"/>
              </a:rPr>
              <a:t>公示地点：</a:t>
            </a:r>
            <a:r>
              <a:rPr lang="en-US" altLang="zh-CN" sz="2800" dirty="0">
                <a:latin typeface="微软雅黑" panose="020B0503020204020204" pitchFamily="34" charset="-122"/>
                <a:ea typeface="微软雅黑" panose="020B0503020204020204" pitchFamily="34" charset="-122"/>
              </a:rPr>
              <a:t>1. </a:t>
            </a:r>
            <a:r>
              <a:rPr lang="zh-CN" altLang="zh-CN" sz="2800" dirty="0">
                <a:latin typeface="微软雅黑" panose="020B0503020204020204" pitchFamily="34" charset="-122"/>
                <a:ea typeface="微软雅黑" panose="020B0503020204020204" pitchFamily="34" charset="-122"/>
              </a:rPr>
              <a:t>重庆市黔江区人民政府网；</a:t>
            </a:r>
            <a:r>
              <a:rPr lang="en-US" altLang="zh-CN" sz="2800" dirty="0">
                <a:latin typeface="微软雅黑" panose="020B0503020204020204" pitchFamily="34" charset="-122"/>
                <a:ea typeface="微软雅黑" panose="020B0503020204020204" pitchFamily="34" charset="-122"/>
              </a:rPr>
              <a:t>2. </a:t>
            </a:r>
            <a:r>
              <a:rPr lang="zh-CN" altLang="zh-CN" sz="2800" dirty="0">
                <a:latin typeface="微软雅黑" panose="020B0503020204020204" pitchFamily="34" charset="-122"/>
                <a:ea typeface="微软雅黑" panose="020B0503020204020204" pitchFamily="34" charset="-122"/>
              </a:rPr>
              <a:t>重庆市黔江区规划和自然资源局大厅；</a:t>
            </a:r>
            <a:r>
              <a:rPr lang="en-US" altLang="zh-CN" sz="2800" dirty="0">
                <a:latin typeface="微软雅黑" panose="020B0503020204020204" pitchFamily="34" charset="-122"/>
                <a:ea typeface="微软雅黑" panose="020B0503020204020204" pitchFamily="34" charset="-122"/>
              </a:rPr>
              <a:t>3. </a:t>
            </a:r>
            <a:r>
              <a:rPr lang="zh-CN" altLang="en-US" sz="2800" dirty="0">
                <a:latin typeface="微软雅黑" panose="020B0503020204020204" pitchFamily="34" charset="-122"/>
                <a:ea typeface="微软雅黑" panose="020B0503020204020204" pitchFamily="34" charset="-122"/>
              </a:rPr>
              <a:t>重庆市正阳工业园区管理委员会大厅</a:t>
            </a:r>
            <a:endParaRPr lang="en-US" altLang="zh-CN" sz="2800" dirty="0">
              <a:latin typeface="微软雅黑" panose="020B0503020204020204" pitchFamily="34" charset="-122"/>
              <a:ea typeface="微软雅黑" panose="020B0503020204020204" pitchFamily="34" charset="-122"/>
            </a:endParaRPr>
          </a:p>
          <a:p>
            <a:pPr algn="just"/>
            <a:r>
              <a:rPr lang="zh-CN" altLang="zh-CN" sz="2800" b="1" dirty="0">
                <a:latin typeface="微软雅黑" panose="020B0503020204020204" pitchFamily="34" charset="-122"/>
                <a:ea typeface="微软雅黑" panose="020B0503020204020204" pitchFamily="34" charset="-122"/>
              </a:rPr>
              <a:t>公示时间：</a:t>
            </a:r>
            <a:r>
              <a:rPr lang="en-US" altLang="zh-CN" sz="2800" dirty="0">
                <a:latin typeface="微软雅黑" panose="020B0503020204020204" pitchFamily="34" charset="-122"/>
                <a:ea typeface="微软雅黑" panose="020B0503020204020204" pitchFamily="34" charset="-122"/>
              </a:rPr>
              <a:t>2024</a:t>
            </a:r>
            <a:r>
              <a:rPr lang="zh-CN" altLang="zh-CN" sz="2800" dirty="0">
                <a:latin typeface="微软雅黑" panose="020B0503020204020204" pitchFamily="34" charset="-122"/>
                <a:ea typeface="微软雅黑" panose="020B0503020204020204" pitchFamily="34" charset="-122"/>
              </a:rPr>
              <a:t>年</a:t>
            </a:r>
            <a:r>
              <a:rPr lang="en-US" altLang="zh-CN" sz="2800" dirty="0">
                <a:latin typeface="微软雅黑" panose="020B0503020204020204" pitchFamily="34" charset="-122"/>
                <a:ea typeface="微软雅黑" panose="020B0503020204020204" pitchFamily="34" charset="-122"/>
              </a:rPr>
              <a:t>5</a:t>
            </a:r>
            <a:r>
              <a:rPr lang="zh-CN" altLang="zh-CN" sz="2800" dirty="0">
                <a:latin typeface="微软雅黑" panose="020B0503020204020204" pitchFamily="34" charset="-122"/>
                <a:ea typeface="微软雅黑" panose="020B0503020204020204" pitchFamily="34" charset="-122"/>
              </a:rPr>
              <a:t>月</a:t>
            </a:r>
            <a:r>
              <a:rPr lang="en-US" altLang="zh-CN" sz="2800" dirty="0">
                <a:latin typeface="微软雅黑" panose="020B0503020204020204" pitchFamily="34" charset="-122"/>
                <a:ea typeface="微软雅黑" panose="020B0503020204020204" pitchFamily="34" charset="-122"/>
              </a:rPr>
              <a:t>31</a:t>
            </a:r>
            <a:r>
              <a:rPr lang="zh-CN" altLang="zh-CN" sz="2800" dirty="0">
                <a:latin typeface="微软雅黑" panose="020B0503020204020204" pitchFamily="34" charset="-122"/>
                <a:ea typeface="微软雅黑" panose="020B0503020204020204" pitchFamily="34" charset="-122"/>
              </a:rPr>
              <a:t>日</a:t>
            </a:r>
            <a:r>
              <a:rPr lang="en-US" altLang="zh-CN" sz="2800" dirty="0">
                <a:latin typeface="微软雅黑" panose="020B0503020204020204" pitchFamily="34" charset="-122"/>
                <a:ea typeface="微软雅黑" panose="020B0503020204020204" pitchFamily="34" charset="-122"/>
              </a:rPr>
              <a:t>-2024</a:t>
            </a:r>
            <a:r>
              <a:rPr lang="zh-CN" altLang="zh-CN" sz="2800" dirty="0">
                <a:latin typeface="微软雅黑" panose="020B0503020204020204" pitchFamily="34" charset="-122"/>
                <a:ea typeface="微软雅黑" panose="020B0503020204020204" pitchFamily="34" charset="-122"/>
              </a:rPr>
              <a:t>年</a:t>
            </a:r>
            <a:r>
              <a:rPr lang="en-US" altLang="zh-CN" sz="2800" dirty="0">
                <a:latin typeface="微软雅黑" panose="020B0503020204020204" pitchFamily="34" charset="-122"/>
                <a:ea typeface="微软雅黑" panose="020B0503020204020204" pitchFamily="34" charset="-122"/>
              </a:rPr>
              <a:t>7</a:t>
            </a:r>
            <a:r>
              <a:rPr lang="zh-CN" altLang="zh-CN" sz="2800" dirty="0">
                <a:latin typeface="微软雅黑" panose="020B0503020204020204" pitchFamily="34" charset="-122"/>
                <a:ea typeface="微软雅黑" panose="020B0503020204020204" pitchFamily="34" charset="-122"/>
              </a:rPr>
              <a:t>月</a:t>
            </a:r>
            <a:r>
              <a:rPr lang="en-US" altLang="zh-CN" sz="2800" dirty="0">
                <a:latin typeface="微软雅黑" panose="020B0503020204020204" pitchFamily="34" charset="-122"/>
                <a:ea typeface="微软雅黑" panose="020B0503020204020204" pitchFamily="34" charset="-122"/>
              </a:rPr>
              <a:t>1</a:t>
            </a:r>
            <a:r>
              <a:rPr lang="zh-CN" altLang="zh-CN" sz="2800" dirty="0">
                <a:latin typeface="微软雅黑" panose="020B0503020204020204" pitchFamily="34" charset="-122"/>
                <a:ea typeface="微软雅黑" panose="020B0503020204020204" pitchFamily="34" charset="-122"/>
              </a:rPr>
              <a:t>日</a:t>
            </a:r>
            <a:endParaRPr lang="en-US" altLang="zh-CN" sz="2800" b="1" dirty="0">
              <a:latin typeface="微软雅黑" panose="020B0503020204020204" pitchFamily="34" charset="-122"/>
              <a:ea typeface="微软雅黑" panose="020B0503020204020204" pitchFamily="34" charset="-122"/>
            </a:endParaRPr>
          </a:p>
          <a:p>
            <a:pPr algn="just"/>
            <a:r>
              <a:rPr lang="zh-CN" altLang="zh-CN" sz="2800" b="1" dirty="0">
                <a:latin typeface="微软雅黑" panose="020B0503020204020204" pitchFamily="34" charset="-122"/>
                <a:ea typeface="微软雅黑" panose="020B0503020204020204" pitchFamily="34" charset="-122"/>
              </a:rPr>
              <a:t>意见反馈：</a:t>
            </a:r>
            <a:r>
              <a:rPr lang="en-US" altLang="zh-CN" sz="2800" dirty="0">
                <a:latin typeface="微软雅黑" panose="020B0503020204020204" pitchFamily="34" charset="-122"/>
                <a:ea typeface="微软雅黑" panose="020B0503020204020204" pitchFamily="34" charset="-122"/>
              </a:rPr>
              <a:t>1.</a:t>
            </a:r>
            <a:r>
              <a:rPr lang="zh-CN" altLang="zh-CN" sz="2800" dirty="0">
                <a:latin typeface="微软雅黑" panose="020B0503020204020204" pitchFamily="34" charset="-122"/>
                <a:ea typeface="微软雅黑" panose="020B0503020204020204" pitchFamily="34" charset="-122"/>
              </a:rPr>
              <a:t>若您需要对该详细规划方案发表意见，应在公示期届满之日前向重庆市黔江区规划和自然资源局提交书面意见，同时提供身份证明材料、联系方式，书面意见可当面提交也可通过邮寄方式提交。以邮寄方式提交的，请在信封正面注明“公示反馈意见”，提交时间以邮局收件邮戳载明时间为准。</a:t>
            </a:r>
            <a:r>
              <a:rPr lang="en-US" altLang="zh-CN" sz="2800" dirty="0">
                <a:latin typeface="微软雅黑" panose="020B0503020204020204" pitchFamily="34" charset="-122"/>
                <a:ea typeface="微软雅黑" panose="020B0503020204020204" pitchFamily="34" charset="-122"/>
              </a:rPr>
              <a:t>2.</a:t>
            </a:r>
            <a:r>
              <a:rPr lang="zh-CN" altLang="zh-CN" sz="2800" dirty="0">
                <a:latin typeface="微软雅黑" panose="020B0503020204020204" pitchFamily="34" charset="-122"/>
                <a:ea typeface="微软雅黑" panose="020B0503020204020204" pitchFamily="34" charset="-122"/>
              </a:rPr>
              <a:t>若您认为是该详细规划方案的利害关系人，在提交书面意见时，还应提供该详细规划方案直接涉及您利益的证明材料。</a:t>
            </a:r>
            <a:r>
              <a:rPr lang="en-US" altLang="zh-CN" sz="2800" dirty="0">
                <a:latin typeface="微软雅黑" panose="020B0503020204020204" pitchFamily="34" charset="-122"/>
                <a:ea typeface="微软雅黑" panose="020B0503020204020204" pitchFamily="34" charset="-122"/>
              </a:rPr>
              <a:t>3.</a:t>
            </a:r>
            <a:r>
              <a:rPr lang="zh-CN" altLang="zh-CN" sz="2800" dirty="0">
                <a:latin typeface="微软雅黑" panose="020B0503020204020204" pitchFamily="34" charset="-122"/>
                <a:ea typeface="微软雅黑" panose="020B0503020204020204" pitchFamily="34" charset="-122"/>
              </a:rPr>
              <a:t>公示期未反馈意见的，视为放弃权利。</a:t>
            </a:r>
            <a:r>
              <a:rPr lang="en-US" altLang="zh-CN" sz="2800" dirty="0">
                <a:latin typeface="微软雅黑" panose="020B0503020204020204" pitchFamily="34" charset="-122"/>
                <a:ea typeface="微软雅黑" panose="020B0503020204020204" pitchFamily="34" charset="-122"/>
              </a:rPr>
              <a:t>4.</a:t>
            </a:r>
            <a:r>
              <a:rPr lang="zh-CN" altLang="zh-CN" sz="2800" dirty="0">
                <a:latin typeface="微软雅黑" panose="020B0503020204020204" pitchFamily="34" charset="-122"/>
                <a:ea typeface="微软雅黑" panose="020B0503020204020204" pitchFamily="34" charset="-122"/>
              </a:rPr>
              <a:t>相关利害关系人可自公示期届满之日起</a:t>
            </a:r>
            <a:r>
              <a:rPr lang="en-US" altLang="zh-CN" sz="2800" dirty="0">
                <a:latin typeface="微软雅黑" panose="020B0503020204020204" pitchFamily="34" charset="-122"/>
                <a:ea typeface="微软雅黑" panose="020B0503020204020204" pitchFamily="34" charset="-122"/>
              </a:rPr>
              <a:t>5</a:t>
            </a:r>
            <a:r>
              <a:rPr lang="zh-CN" altLang="zh-CN" sz="2800" dirty="0">
                <a:latin typeface="微软雅黑" panose="020B0503020204020204" pitchFamily="34" charset="-122"/>
                <a:ea typeface="微软雅黑" panose="020B0503020204020204" pitchFamily="34" charset="-122"/>
              </a:rPr>
              <a:t>个工作日内，向重庆市黔江区规划和自然资源局提出书面听证申请，并提交身份证明材料、直接涉及您利益的证明材料。逾期未提出的，视为自动放弃听证权利。</a:t>
            </a:r>
            <a:endParaRPr lang="zh-CN" altLang="zh-CN" sz="2800" dirty="0">
              <a:latin typeface="微软雅黑" panose="020B0503020204020204" pitchFamily="34" charset="-122"/>
              <a:ea typeface="微软雅黑" panose="020B0503020204020204" pitchFamily="34" charset="-122"/>
            </a:endParaRPr>
          </a:p>
          <a:p>
            <a:pPr algn="just"/>
            <a:r>
              <a:rPr lang="zh-CN" altLang="zh-CN" sz="2800" b="1" dirty="0">
                <a:latin typeface="微软雅黑" panose="020B0503020204020204" pitchFamily="34" charset="-122"/>
                <a:ea typeface="微软雅黑" panose="020B0503020204020204" pitchFamily="34" charset="-122"/>
              </a:rPr>
              <a:t>通讯地址</a:t>
            </a:r>
            <a:r>
              <a:rPr lang="zh-CN" altLang="en-US" sz="2800" b="1"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重庆市黔江区城西街道文体路</a:t>
            </a:r>
            <a:r>
              <a:rPr lang="en-US" altLang="zh-CN" sz="2800" dirty="0">
                <a:latin typeface="微软雅黑" panose="020B0503020204020204" pitchFamily="34" charset="-122"/>
                <a:ea typeface="微软雅黑" panose="020B0503020204020204" pitchFamily="34" charset="-122"/>
              </a:rPr>
              <a:t>9</a:t>
            </a:r>
            <a:r>
              <a:rPr lang="zh-CN" altLang="zh-CN" sz="2800" dirty="0">
                <a:latin typeface="微软雅黑" panose="020B0503020204020204" pitchFamily="34" charset="-122"/>
                <a:ea typeface="微软雅黑" panose="020B0503020204020204" pitchFamily="34" charset="-122"/>
              </a:rPr>
              <a:t>号重庆市黔江区规划和自然资源局</a:t>
            </a:r>
            <a:r>
              <a:rPr lang="en-US" altLang="zh-CN" sz="2800" dirty="0">
                <a:latin typeface="微软雅黑" panose="020B0503020204020204" pitchFamily="34" charset="-122"/>
                <a:ea typeface="微软雅黑" panose="020B0503020204020204" pitchFamily="34" charset="-122"/>
              </a:rPr>
              <a:t>   </a:t>
            </a:r>
            <a:r>
              <a:rPr lang="zh-CN" altLang="zh-CN" sz="2800" dirty="0">
                <a:latin typeface="微软雅黑" panose="020B0503020204020204" pitchFamily="34" charset="-122"/>
                <a:ea typeface="微软雅黑" panose="020B0503020204020204" pitchFamily="34" charset="-122"/>
              </a:rPr>
              <a:t>联系电话</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79222200  </a:t>
            </a:r>
            <a:r>
              <a:rPr lang="zh-CN" altLang="zh-CN" sz="2800" dirty="0">
                <a:latin typeface="微软雅黑" panose="020B0503020204020204" pitchFamily="34" charset="-122"/>
                <a:ea typeface="微软雅黑" panose="020B0503020204020204" pitchFamily="34" charset="-122"/>
              </a:rPr>
              <a:t>邮政编码</a:t>
            </a: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409000</a:t>
            </a:r>
            <a:endParaRPr lang="zh-CN" altLang="zh-CN" sz="2800" dirty="0">
              <a:latin typeface="微软雅黑" panose="020B0503020204020204" pitchFamily="34" charset="-122"/>
              <a:ea typeface="微软雅黑" panose="020B0503020204020204" pitchFamily="34" charset="-122"/>
            </a:endParaRPr>
          </a:p>
        </p:txBody>
      </p:sp>
      <p:sp>
        <p:nvSpPr>
          <p:cNvPr id="17" name="矩形 16"/>
          <p:cNvSpPr/>
          <p:nvPr/>
        </p:nvSpPr>
        <p:spPr>
          <a:xfrm>
            <a:off x="16191245" y="22194390"/>
            <a:ext cx="25752802" cy="3575007"/>
          </a:xfrm>
          <a:prstGeom prst="rect">
            <a:avLst/>
          </a:prstGeom>
          <a:ln>
            <a:solidFill>
              <a:schemeClr val="tx1"/>
            </a:solidFill>
          </a:ln>
        </p:spPr>
        <p:txBody>
          <a:bodyPr wrap="square">
            <a:noAutofit/>
          </a:bodyPr>
          <a:lstStyle/>
          <a:p>
            <a:pPr algn="ctr"/>
            <a:endParaRPr lang="zh-CN" altLang="zh-CN" sz="7200" dirty="0">
              <a:highlight>
                <a:srgbClr val="FFFF00"/>
              </a:highlight>
              <a:latin typeface="微软雅黑" panose="020B0503020204020204" pitchFamily="34" charset="-122"/>
              <a:ea typeface="微软雅黑" panose="020B0503020204020204" pitchFamily="34" charset="-122"/>
            </a:endParaRPr>
          </a:p>
        </p:txBody>
      </p:sp>
      <p:graphicFrame>
        <p:nvGraphicFramePr>
          <p:cNvPr id="18" name="表格 17"/>
          <p:cNvGraphicFramePr>
            <a:graphicFrameLocks noGrp="1"/>
          </p:cNvGraphicFramePr>
          <p:nvPr/>
        </p:nvGraphicFramePr>
        <p:xfrm>
          <a:off x="959788" y="14896100"/>
          <a:ext cx="15053149" cy="14984310"/>
        </p:xfrm>
        <a:graphic>
          <a:graphicData uri="http://schemas.openxmlformats.org/drawingml/2006/table">
            <a:tbl>
              <a:tblPr>
                <a:tableStyleId>{5940675A-B579-460E-94D1-54222C63F5DA}</a:tableStyleId>
              </a:tblPr>
              <a:tblGrid>
                <a:gridCol w="648715"/>
                <a:gridCol w="2948707"/>
                <a:gridCol w="648715"/>
                <a:gridCol w="1636532"/>
                <a:gridCol w="1297431"/>
                <a:gridCol w="2255762"/>
                <a:gridCol w="2683324"/>
                <a:gridCol w="1636532"/>
                <a:gridCol w="1297431"/>
              </a:tblGrid>
              <a:tr h="441374">
                <a:tc gridSpan="9">
                  <a:txBody>
                    <a:bodyPr/>
                    <a:lstStyle/>
                    <a:p>
                      <a:pPr algn="ctr" fontAlgn="ctr"/>
                      <a:r>
                        <a:rPr lang="zh-CN" altLang="en-US" sz="2400" b="1" i="0" u="none" strike="noStrike" dirty="0">
                          <a:solidFill>
                            <a:srgbClr val="000000"/>
                          </a:solidFill>
                          <a:effectLst/>
                          <a:latin typeface="微软雅黑" panose="020B0503020204020204" pitchFamily="34" charset="-122"/>
                          <a:ea typeface="微软雅黑" panose="020B0503020204020204" pitchFamily="34" charset="-122"/>
                        </a:rPr>
                        <a:t>规划用地结构表</a:t>
                      </a:r>
                      <a:endParaRPr lang="zh-CN" altLang="en-US" sz="2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hMerge="1">
                  <a:tcPr marL="9525" marR="9525" marT="9525" marB="0" anchor="ctr"/>
                </a:tc>
                <a:tc hMerge="1">
                  <a:tcPr marL="9525" marR="9525" marT="9525" marB="0" anchor="ctr"/>
                </a:tc>
                <a:tc hMerge="1">
                  <a:tcPr marL="9525" marR="9525" marT="9525" marB="0" anchor="ctr"/>
                </a:tc>
                <a:tc hMerge="1">
                  <a:tcPr marL="9525" marR="9525" marT="9525" marB="0" anchor="ctr"/>
                </a:tc>
                <a:tc hMerge="1">
                  <a:tcPr marL="9525" marR="9525" marT="9525" marB="0" anchor="ctr"/>
                </a:tc>
                <a:tc hMerge="1">
                  <a:tcPr/>
                </a:tc>
                <a:tc hMerge="1">
                  <a:tcPr marL="9525" marR="9525" marT="9525" marB="0" anchor="ctr"/>
                </a:tc>
                <a:tc hMerge="1">
                  <a:tcPr marL="9525" marR="9525" marT="9525" marB="0" anchor="ctr"/>
                </a:tc>
              </a:tr>
              <a:tr h="871545">
                <a:tc>
                  <a:txBody>
                    <a:bodyPr/>
                    <a:lstStyle/>
                    <a:p>
                      <a:pPr algn="ctr" fontAlgn="ctr"/>
                      <a:r>
                        <a:rPr lang="zh-CN" altLang="en-US" sz="2400" b="1" u="none" strike="noStrike" dirty="0">
                          <a:effectLst/>
                          <a:latin typeface="微软雅黑" panose="020B0503020204020204" pitchFamily="34" charset="-122"/>
                          <a:ea typeface="微软雅黑" panose="020B0503020204020204" pitchFamily="34" charset="-122"/>
                        </a:rPr>
                        <a:t>序号</a:t>
                      </a:r>
                      <a:endParaRPr lang="zh-CN" altLang="en-US" sz="2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一级地类名称</a:t>
                      </a:r>
                      <a:endPar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algn="ctr" fontAlgn="ctr"/>
                      <a:r>
                        <a:rPr lang="zh-CN" altLang="en-US" sz="2400" b="1" u="none" strike="noStrike" kern="1200">
                          <a:solidFill>
                            <a:schemeClr val="tx1"/>
                          </a:solidFill>
                          <a:effectLst/>
                          <a:latin typeface="微软雅黑" panose="020B0503020204020204" pitchFamily="34" charset="-122"/>
                          <a:ea typeface="微软雅黑" panose="020B0503020204020204" pitchFamily="34" charset="-122"/>
                          <a:cs typeface="+mn-cs"/>
                        </a:rPr>
                        <a:t>代码</a:t>
                      </a:r>
                      <a:endParaRPr lang="zh-CN" altLang="en-US" sz="2400" b="1" u="none" strike="noStrike" kern="120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algn="ctr" fontAlgn="ctr"/>
                      <a:r>
                        <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面积</a:t>
                      </a:r>
                      <a:endParaRPr lang="en-US" altLang="zh-CN" sz="24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p>
                      <a:pPr algn="ctr" fontAlgn="ctr"/>
                      <a:r>
                        <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（公顷）</a:t>
                      </a:r>
                      <a:endPar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algn="ctr" fontAlgn="ctr"/>
                      <a:r>
                        <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占比</a:t>
                      </a:r>
                      <a:endParaRPr lang="en-US" altLang="zh-CN" sz="24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p>
                      <a:pPr algn="ctr" fontAlgn="ctr"/>
                      <a:r>
                        <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en-US" altLang="zh-CN"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a:t>
                      </a:r>
                      <a:endPar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tc>
                <a:tc gridSpan="2">
                  <a:txBody>
                    <a:bodyPr/>
                    <a:lstStyle/>
                    <a:p>
                      <a:pPr algn="ctr" fontAlgn="ctr"/>
                      <a:r>
                        <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二级</a:t>
                      </a:r>
                      <a:r>
                        <a:rPr lang="en-US" altLang="zh-CN"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三级地类名称</a:t>
                      </a:r>
                      <a:endPar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tc>
                <a:tc hMerge="1">
                  <a:tcPr marL="9525" marR="9525" marT="9525" marB="0" anchor="ctr"/>
                </a:tc>
                <a:tc>
                  <a:txBody>
                    <a:bodyPr/>
                    <a:lstStyle/>
                    <a:p>
                      <a:pPr algn="ctr" fontAlgn="ctr"/>
                      <a:r>
                        <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面积</a:t>
                      </a:r>
                      <a:endParaRPr lang="en-US" altLang="zh-CN" sz="24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p>
                      <a:pPr algn="ctr" fontAlgn="ctr"/>
                      <a:r>
                        <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（公顷）</a:t>
                      </a:r>
                      <a:endPar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tc>
                <a:tc>
                  <a:txBody>
                    <a:bodyPr/>
                    <a:lstStyle/>
                    <a:p>
                      <a:pPr algn="ctr" fontAlgn="ctr"/>
                      <a:r>
                        <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占比</a:t>
                      </a:r>
                      <a:endParaRPr lang="en-US" altLang="zh-CN" sz="24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p>
                      <a:pPr algn="ctr" fontAlgn="ctr"/>
                      <a:r>
                        <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en-US" altLang="zh-CN"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rPr>
                        <a:t>）</a:t>
                      </a:r>
                      <a:endParaRPr lang="zh-CN" altLang="en-US" sz="24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tc>
              </a:tr>
              <a:tr h="441374">
                <a:tc>
                  <a:txBody>
                    <a:bodyPr/>
                    <a:lstStyle/>
                    <a:p>
                      <a:pPr marL="0" algn="ctr" defTabSz="4036695" rtl="0" eaLnBrk="1" fontAlgn="ctr" latinLnBrk="0" hangingPunct="1"/>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居住用地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07</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42.07</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3.94%</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城镇住宅用地　</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42.07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3.94%</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rowSpan="2">
                  <a:txBody>
                    <a:bodyPr/>
                    <a:lstStyle/>
                    <a:p>
                      <a:pPr marL="0" algn="ctr" defTabSz="4036695" rtl="0" eaLnBrk="1" fontAlgn="ctr" latinLnBrk="0" hangingPunct="1"/>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2">
                  <a:txBody>
                    <a:bodyPr/>
                    <a:lstStyle/>
                    <a:p>
                      <a:pPr algn="ctr"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公共管理和公共服务用地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2">
                  <a:txBody>
                    <a:bodyPr/>
                    <a:lstStyle/>
                    <a:p>
                      <a:pPr algn="ctr"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08</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2">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1.79</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2">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0.17%</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机关团体用地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1.35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0.13%</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a:txBody>
                    <a:bodyPr/>
                    <a:lstStyle/>
                    <a:p>
                      <a:pPr algn="ctr" rtl="0" fontAlgn="ctr"/>
                      <a:r>
                        <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医疗卫生用地</a:t>
                      </a:r>
                      <a:endPar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公共卫生用地</a:t>
                      </a:r>
                      <a:endPar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0.44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0.04%</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rowSpan="4">
                  <a:txBody>
                    <a:bodyPr/>
                    <a:lstStyle/>
                    <a:p>
                      <a:pPr marL="0" algn="ctr" defTabSz="4036695" rtl="0" eaLnBrk="1" fontAlgn="ctr" latinLnBrk="0" hangingPunct="1"/>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4">
                  <a:txBody>
                    <a:bodyPr/>
                    <a:lstStyle/>
                    <a:p>
                      <a:pPr algn="ctr"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商业服务业用地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4">
                  <a:txBody>
                    <a:bodyPr/>
                    <a:lstStyle/>
                    <a:p>
                      <a:pPr algn="ctr"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09</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4">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47.91</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4">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4.48%</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商业用地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批发市场用地</a:t>
                      </a:r>
                      <a:endPar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11.27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1.05%</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871545">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vMerge="1">
                  <a:tcPr marL="9525" marR="9525" marT="9525" marB="0" anchor="ctr"/>
                </a:tc>
                <a:tc>
                  <a:txBody>
                    <a:bodyPr/>
                    <a:lstStyle/>
                    <a:p>
                      <a:pPr algn="ctr" rtl="0" fontAlgn="ctr"/>
                      <a:r>
                        <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公用设施营业网点用地</a:t>
                      </a:r>
                      <a:endPar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2.10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0.20%</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vMerge="1">
                  <a:tcPr marL="9525" marR="9525" marT="9525" marB="0" anchor="ctr"/>
                </a:tc>
                <a:tc>
                  <a:txBody>
                    <a:bodyPr/>
                    <a:lstStyle/>
                    <a:p>
                      <a:pPr algn="ctr" rtl="0" fontAlgn="ctr"/>
                      <a:r>
                        <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其它商业用地</a:t>
                      </a:r>
                      <a:endPar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27.94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2.62%</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商务金融用地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6.60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0.62%</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rowSpan="3">
                  <a:txBody>
                    <a:bodyPr/>
                    <a:lstStyle/>
                    <a:p>
                      <a:pPr marL="0" algn="ctr" defTabSz="4036695" rtl="0" eaLnBrk="1" fontAlgn="ctr" latinLnBrk="0" hangingPunct="1"/>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工矿用地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589.11</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55.14%</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rtl="0" fontAlgn="ct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工业用地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一类工业用地</a:t>
                      </a:r>
                      <a:endPar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194.67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18.22%</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vMerge="1">
                  <a:tcPr marL="9525" marR="9525" marT="9525" marB="0" anchor="ctr"/>
                </a:tc>
                <a:tc>
                  <a:txBody>
                    <a:bodyPr/>
                    <a:lstStyle/>
                    <a:p>
                      <a:pPr algn="ctr" rtl="0" fontAlgn="ctr"/>
                      <a:r>
                        <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二类工业用地</a:t>
                      </a:r>
                      <a:endPar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75.71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7.09%</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vMerge="1">
                  <a:tcPr marL="9525" marR="9525" marT="9525" marB="0" anchor="ctr"/>
                </a:tc>
                <a:tc>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三类工业用地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318.74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29.83%</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rowSpan="3">
                  <a:txBody>
                    <a:bodyPr/>
                    <a:lstStyle/>
                    <a:p>
                      <a:pPr marL="0" algn="ctr" defTabSz="4036695" rtl="0" eaLnBrk="1" fontAlgn="ctr" latinLnBrk="0" hangingPunct="1"/>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仓储用地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11</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105.63</a:t>
                      </a: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9.89%</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物流仓储用地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一类物流仓储用地</a:t>
                      </a:r>
                      <a:endPar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0.70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0.07%</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vMerge="1">
                  <a:tcPr marL="9525" marR="9525" marT="9525" marB="0" anchor="ctr"/>
                </a:tc>
                <a:tc>
                  <a:txBody>
                    <a:bodyPr/>
                    <a:lstStyle/>
                    <a:p>
                      <a:pPr algn="ctr" rtl="0" fontAlgn="ctr"/>
                      <a:r>
                        <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二类物流仓储用地</a:t>
                      </a:r>
                      <a:endPar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93.65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8.77%</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vMerge="1">
                  <a:tcPr marL="9525" marR="9525" marT="9525" marB="0" anchor="ctr"/>
                </a:tc>
                <a:tc>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三类物流仓储用地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11.28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1.06%</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rowSpan="3">
                  <a:txBody>
                    <a:bodyPr/>
                    <a:lstStyle/>
                    <a:p>
                      <a:pPr marL="0" algn="ctr" defTabSz="4036695" rtl="0" eaLnBrk="1" fontAlgn="ctr" latinLnBrk="0" hangingPunct="1"/>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6</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交通运输用地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12</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167.51</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15.68%</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铁路用地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57.65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5.40%</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城镇村道路用地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100.58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9.41%</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a:txBody>
                    <a:bodyPr/>
                    <a:lstStyle/>
                    <a:p>
                      <a:pPr algn="ctr" rtl="0" fontAlgn="ctr"/>
                      <a:r>
                        <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交通场站用地</a:t>
                      </a:r>
                      <a:endPar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社会停车场用地</a:t>
                      </a:r>
                      <a:endPar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9.28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0.87%</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rowSpan="7">
                  <a:txBody>
                    <a:bodyPr/>
                    <a:lstStyle/>
                    <a:p>
                      <a:pPr marL="0" algn="ctr" defTabSz="4036695" rtl="0" eaLnBrk="1" fontAlgn="ctr" latinLnBrk="0" hangingPunct="1"/>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7</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7">
                  <a:txBody>
                    <a:bodyPr/>
                    <a:lstStyle/>
                    <a:p>
                      <a:pPr algn="ctr"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公用设施用地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7">
                  <a:txBody>
                    <a:bodyPr/>
                    <a:lstStyle/>
                    <a:p>
                      <a:pPr algn="ctr"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13</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7">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21.34</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7">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2.00%</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供水用地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0.26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0.02%</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排水用地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6.16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0.58%</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供电用地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7.63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0.71%</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供燃气用地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4.12 </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0.39%</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通信用地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0.63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0.06%</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环卫用地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0.35 </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0.03%</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消防用地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2.19 </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0.20%</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rowSpan="2">
                  <a:txBody>
                    <a:bodyPr/>
                    <a:lstStyle/>
                    <a:p>
                      <a:pPr marL="0" algn="ctr" defTabSz="4036695" rtl="0" eaLnBrk="1" fontAlgn="ctr" latinLnBrk="0" hangingPunct="1"/>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8</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2">
                  <a:txBody>
                    <a:bodyPr/>
                    <a:lstStyle/>
                    <a:p>
                      <a:pPr algn="ctr"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绿地与开敞空间用地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2">
                  <a:txBody>
                    <a:bodyPr/>
                    <a:lstStyle/>
                    <a:p>
                      <a:pPr algn="ctr"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14</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2">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83.48</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2">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7.81%</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公园绿地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11.54 </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1.08%</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防护绿地</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71.94 </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6.73%</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rowSpan="3">
                  <a:txBody>
                    <a:bodyPr/>
                    <a:lstStyle/>
                    <a:p>
                      <a:pPr marL="0" algn="ctr" defTabSz="4036695" rtl="0" eaLnBrk="1" fontAlgn="ctr" latinLnBrk="0" hangingPunct="1"/>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9</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陆地水域</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17</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9.54</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rowSpan="3">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0.89%</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河流水面</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6.97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0.65%</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a:tc>
                <a:tc vMerge="1">
                  <a:tcPr marL="9525" marR="9525" marT="9525" marB="0" anchor="ctr"/>
                </a:tc>
                <a:tc vMerge="1">
                  <a:tcPr marL="9525" marR="9525" marT="9525" marB="0" anchor="ctr"/>
                </a:tc>
                <a:tc vMerge="1">
                  <a:tcPr marL="9525" marR="9525" marT="9525" marB="0" anchor="ctr"/>
                </a:tc>
                <a:tc vMerge="1">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湖泊水面</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1.31 </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0.12%</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vMerge="1">
                  <a:tcPr marL="9525" marR="9525" marT="9525" marB="0" anchor="ctr"/>
                </a:tc>
                <a:tc vMerge="1">
                  <a:tcPr marL="9525" marR="9525" marT="9525" marB="0" anchor="ctr"/>
                </a:tc>
                <a:tc vMerge="1">
                  <a:tcPr marL="9525" marR="9525" marT="9525" marB="0" anchor="ctr"/>
                </a:tc>
                <a:tc vMerge="1">
                  <a:tcPr marL="9525" marR="9525" marT="9525" marB="0" anchor="ctr"/>
                </a:tc>
                <a:tc vMerge="1">
                  <a:tcPr marL="9525" marR="9525" marT="9525" marB="0" anchor="ctr"/>
                </a:tc>
                <a:tc gridSpan="2">
                  <a:txBody>
                    <a:bodyPr/>
                    <a:lstStyle/>
                    <a:p>
                      <a:pPr algn="ctr" rtl="0" fontAlgn="ct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沟渠</a:t>
                      </a:r>
                      <a:endPar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1.26 </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0.12%</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a:txBody>
                    <a:bodyPr/>
                    <a:lstStyle/>
                    <a:p>
                      <a:pPr marL="0" algn="ctr" defTabSz="4036695" rtl="0" eaLnBrk="1" fontAlgn="ctr" latinLnBrk="0" hangingPunct="1"/>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合计</a:t>
                      </a:r>
                      <a:endParaRPr lang="zh-CN" altLang="en-US"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1068.38</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100.00%</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gridSpan="2">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a:txBody>
                    <a:bodyPr/>
                    <a:lstStyle/>
                    <a:p>
                      <a:pPr algn="ctr" rtl="0" fontAlgn="ctr"/>
                      <a:r>
                        <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1068.38 </a:t>
                      </a:r>
                      <a:endParaRPr lang="en-US" altLang="zh-CN" sz="2400" b="1" u="none" strike="noStrike" kern="120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a:txBody>
                    <a:bodyPr/>
                    <a:lstStyle/>
                    <a:p>
                      <a:pPr algn="ctr" rtl="0" fontAlgn="ct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100.00%</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r>
              <a:tr h="441374">
                <a:tc gridSpan="9">
                  <a:txBody>
                    <a:bodyPr/>
                    <a:lstStyle/>
                    <a:p>
                      <a:pPr marL="0" algn="ctr" defTabSz="4036695" rtl="0" eaLnBrk="1" fontAlgn="ctr" latinLnBrk="0" hangingPunct="1"/>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注：商业用地中，商住混合用地</a:t>
                      </a:r>
                      <a:r>
                        <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5.91</a:t>
                      </a:r>
                      <a:r>
                        <a:rPr lang="zh-CN" altLang="en-US"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公顷。</a:t>
                      </a:r>
                      <a:endParaRPr lang="en-US" altLang="zh-CN" sz="2400" b="1" u="none" strike="noStrike" kern="12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tc>
                <a:tc hMerge="1">
                  <a:tcPr marL="9525" marR="9525" marT="9525" marB="0" anchor="ctr"/>
                </a:tc>
                <a:tc hMerge="1">
                  <a:tcPr marL="9525" marR="9525" marT="9525" marB="0" anchor="ctr"/>
                </a:tc>
                <a:tc hMerge="1">
                  <a:tcPr marL="9525" marR="9525" marT="9525" marB="0" anchor="ctr"/>
                </a:tc>
                <a:tc hMerge="1">
                  <a:tcPr marL="9525" marR="9525" marT="9525" marB="0" anchor="ctr"/>
                </a:tc>
                <a:tc hMerge="1">
                  <a:tcPr marL="9525" marR="9525" marT="9525" marB="0" anchor="ctr"/>
                </a:tc>
                <a:tc hMerge="1">
                  <a:tcPr/>
                </a:tc>
                <a:tc hMerge="1">
                  <a:tcPr marL="9525" marR="9525" marT="9525" marB="0" anchor="ctr"/>
                </a:tc>
                <a:tc hMerge="1">
                  <a:tcPr marL="9525" marR="9525" marT="9525" marB="0" anchor="ctr"/>
                </a:tc>
              </a:tr>
            </a:tbl>
          </a:graphicData>
        </a:graphic>
      </p:graphicFrame>
      <p:sp>
        <p:nvSpPr>
          <p:cNvPr id="22" name="文本框 21"/>
          <p:cNvSpPr txBox="1"/>
          <p:nvPr/>
        </p:nvSpPr>
        <p:spPr>
          <a:xfrm>
            <a:off x="16321325" y="22892973"/>
            <a:ext cx="800219" cy="2177840"/>
          </a:xfrm>
          <a:prstGeom prst="rect">
            <a:avLst/>
          </a:prstGeom>
          <a:noFill/>
        </p:spPr>
        <p:txBody>
          <a:bodyPr wrap="none" rtlCol="0">
            <a:spAutoFit/>
          </a:bodyPr>
          <a:lstStyle/>
          <a:p>
            <a:pPr>
              <a:lnSpc>
                <a:spcPct val="150000"/>
              </a:lnSpc>
            </a:pPr>
            <a:r>
              <a:rPr lang="zh-CN" altLang="en-US" sz="4800" dirty="0">
                <a:latin typeface="微软雅黑" panose="020B0503020204020204" pitchFamily="34" charset="-122"/>
                <a:ea typeface="微软雅黑" panose="020B0503020204020204" pitchFamily="34" charset="-122"/>
              </a:rPr>
              <a:t>图</a:t>
            </a:r>
            <a:endParaRPr lang="en-US" altLang="zh-CN" sz="4800" dirty="0">
              <a:latin typeface="微软雅黑" panose="020B0503020204020204" pitchFamily="34" charset="-122"/>
              <a:ea typeface="微软雅黑" panose="020B0503020204020204" pitchFamily="34" charset="-122"/>
            </a:endParaRPr>
          </a:p>
          <a:p>
            <a:pPr>
              <a:lnSpc>
                <a:spcPct val="150000"/>
              </a:lnSpc>
            </a:pPr>
            <a:r>
              <a:rPr lang="zh-CN" altLang="en-US" sz="4800" dirty="0">
                <a:latin typeface="微软雅黑" panose="020B0503020204020204" pitchFamily="34" charset="-122"/>
                <a:ea typeface="微软雅黑" panose="020B0503020204020204" pitchFamily="34" charset="-122"/>
              </a:rPr>
              <a:t>例</a:t>
            </a:r>
            <a:endParaRPr lang="zh-CN" altLang="en-US" sz="48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7453" t="16597" r="9994" b="2289"/>
          <a:stretch>
            <a:fillRect/>
          </a:stretch>
        </p:blipFill>
        <p:spPr>
          <a:xfrm>
            <a:off x="24248462" y="22303110"/>
            <a:ext cx="3596717" cy="250043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2903</Words>
  <Application>WPS 演示</Application>
  <PresentationFormat>自定义</PresentationFormat>
  <Paragraphs>602</Paragraphs>
  <Slides>1</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vt:i4>
      </vt:variant>
    </vt:vector>
  </HeadingPairs>
  <TitlesOfParts>
    <vt:vector size="12" baseType="lpstr">
      <vt:lpstr>Arial</vt:lpstr>
      <vt:lpstr>宋体</vt:lpstr>
      <vt:lpstr>Wingdings</vt:lpstr>
      <vt:lpstr>微软雅黑</vt:lpstr>
      <vt:lpstr>Times New Roman</vt:lpstr>
      <vt:lpstr>Calibri</vt:lpstr>
      <vt:lpstr>Arial Unicode MS</vt:lpstr>
      <vt:lpstr>等线 Light</vt:lpstr>
      <vt:lpstr>Calibri Light</vt:lpstr>
      <vt:lpstr>等线</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星</dc:creator>
  <cp:lastModifiedBy>李岱珍</cp:lastModifiedBy>
  <cp:revision>77</cp:revision>
  <dcterms:created xsi:type="dcterms:W3CDTF">2020-06-13T02:36:00Z</dcterms:created>
  <dcterms:modified xsi:type="dcterms:W3CDTF">2024-05-23T08:00:05Z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2052-11.8.2.9022</vt:lpwstr>
  </property>
  <property fmtid="{D5CDD505-2E9C-101B-9397-08002B2CF9AE}" pid="3" name="ICV">
    <vt:lpwstr>814A4C9F8BB24CF4BB55731603BECD4C_12</vt:lpwstr>
  </property>
</Properties>
</file>